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67" r:id="rId3"/>
    <p:sldId id="287" r:id="rId4"/>
    <p:sldId id="288" r:id="rId5"/>
    <p:sldId id="295" r:id="rId6"/>
    <p:sldId id="294" r:id="rId7"/>
    <p:sldId id="274" r:id="rId8"/>
    <p:sldId id="275" r:id="rId9"/>
    <p:sldId id="276" r:id="rId10"/>
    <p:sldId id="290" r:id="rId11"/>
    <p:sldId id="291" r:id="rId12"/>
    <p:sldId id="277" r:id="rId13"/>
    <p:sldId id="283" r:id="rId14"/>
    <p:sldId id="293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5410"/>
    <a:srgbClr val="EC7728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11" autoAdjust="0"/>
    <p:restoredTop sz="96265" autoAdjust="0"/>
  </p:normalViewPr>
  <p:slideViewPr>
    <p:cSldViewPr snapToGrid="0">
      <p:cViewPr>
        <p:scale>
          <a:sx n="100" d="100"/>
          <a:sy n="100" d="100"/>
        </p:scale>
        <p:origin x="-300" y="8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078297-A9E3-49B3-9C8D-03733030E72F}" type="doc">
      <dgm:prSet loTypeId="urn:microsoft.com/office/officeart/2005/8/layout/hChevron3" loCatId="process" qsTypeId="urn:microsoft.com/office/officeart/2005/8/quickstyle/simple1" qsCatId="simple" csTypeId="urn:microsoft.com/office/officeart/2005/8/colors/accent1_5" csCatId="accent1" phldr="1"/>
      <dgm:spPr/>
    </dgm:pt>
    <dgm:pt modelId="{59F20ED7-B078-4204-AA68-DE050E8988F6}">
      <dgm:prSet phldrT="[Text]" custT="1"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r>
            <a:rPr lang="de-DE" sz="140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OITB Members</a:t>
          </a:r>
          <a:endParaRPr lang="de-DE" sz="14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2C63D90F-3535-4F65-8F6E-ED486FB2F846}" type="parTrans" cxnId="{10511D07-5CE7-4AC9-A460-5FC663DF7938}">
      <dgm:prSet/>
      <dgm:spPr/>
      <dgm:t>
        <a:bodyPr/>
        <a:lstStyle/>
        <a:p>
          <a:endParaRPr lang="de-DE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39BB5F-115A-4B85-8FCC-C632E8E84A1E}" type="sibTrans" cxnId="{10511D07-5CE7-4AC9-A460-5FC663DF7938}">
      <dgm:prSet/>
      <dgm:spPr/>
      <dgm:t>
        <a:bodyPr/>
        <a:lstStyle/>
        <a:p>
          <a:endParaRPr lang="de-DE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9F5B70-1BD3-4886-8E4C-E5AEF9296ECB}">
      <dgm:prSet phldrT="[Text]" custT="1"/>
      <dgm:spPr>
        <a:solidFill>
          <a:schemeClr val="accent2">
            <a:lumMod val="75000"/>
            <a:alpha val="76667"/>
          </a:schemeClr>
        </a:solidFill>
      </dgm:spPr>
      <dgm:t>
        <a:bodyPr/>
        <a:lstStyle/>
        <a:p>
          <a:r>
            <a:rPr lang="de-DE" sz="140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Industrial Validation</a:t>
          </a:r>
          <a:endParaRPr lang="de-DE" sz="14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455535B9-CCA0-4BB6-859A-FF495D13E7CD}" type="parTrans" cxnId="{FB4A2B9B-FF73-4BEA-AE34-D72984BA072E}">
      <dgm:prSet/>
      <dgm:spPr/>
      <dgm:t>
        <a:bodyPr/>
        <a:lstStyle/>
        <a:p>
          <a:endParaRPr lang="de-DE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87198D-E921-46A0-B3B2-E7411ACAFF1C}" type="sibTrans" cxnId="{FB4A2B9B-FF73-4BEA-AE34-D72984BA072E}">
      <dgm:prSet/>
      <dgm:spPr/>
      <dgm:t>
        <a:bodyPr/>
        <a:lstStyle/>
        <a:p>
          <a:endParaRPr lang="de-DE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95B23A-06FE-455E-886A-09F6098A89C9}">
      <dgm:prSet phldrT="[Text]" custT="1"/>
      <dgm:spPr>
        <a:solidFill>
          <a:schemeClr val="accent2">
            <a:lumMod val="60000"/>
            <a:lumOff val="40000"/>
            <a:alpha val="63333"/>
          </a:schemeClr>
        </a:solidFill>
      </dgm:spPr>
      <dgm:t>
        <a:bodyPr/>
        <a:lstStyle/>
        <a:p>
          <a:r>
            <a:rPr lang="de-DE" sz="16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Potential Clients</a:t>
          </a:r>
          <a:endParaRPr lang="de-DE" sz="16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D175B595-F5B5-426A-8926-F97ED798D834}" type="parTrans" cxnId="{FBA9024E-ABD0-40CD-9EFF-42DF76FDFB37}">
      <dgm:prSet/>
      <dgm:spPr/>
      <dgm:t>
        <a:bodyPr/>
        <a:lstStyle/>
        <a:p>
          <a:endParaRPr lang="de-DE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DCB958-609A-461E-916A-2239DF8CB7C6}" type="sibTrans" cxnId="{FBA9024E-ABD0-40CD-9EFF-42DF76FDFB37}">
      <dgm:prSet/>
      <dgm:spPr/>
      <dgm:t>
        <a:bodyPr/>
        <a:lstStyle/>
        <a:p>
          <a:endParaRPr lang="de-DE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54602C-9158-4273-A265-E98897F7A594}">
      <dgm:prSet custT="1"/>
      <dgm:spPr>
        <a:solidFill>
          <a:schemeClr val="accent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de-DE" sz="1600" dirty="0" err="1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External</a:t>
          </a:r>
          <a:r>
            <a:rPr lang="de-DE" sz="16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 Stakeholders</a:t>
          </a:r>
          <a:endParaRPr lang="de-DE" sz="16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EA09F338-A8D0-4014-80CD-159D09F20760}" type="parTrans" cxnId="{A0EA0AEC-AF79-4A04-BEF5-5DADB8C1668A}">
      <dgm:prSet/>
      <dgm:spPr/>
      <dgm:t>
        <a:bodyPr/>
        <a:lstStyle/>
        <a:p>
          <a:endParaRPr lang="de-DE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E1B300-2020-4288-A5E4-7744DB12A7F1}" type="sibTrans" cxnId="{A0EA0AEC-AF79-4A04-BEF5-5DADB8C1668A}">
      <dgm:prSet/>
      <dgm:spPr/>
      <dgm:t>
        <a:bodyPr/>
        <a:lstStyle/>
        <a:p>
          <a:endParaRPr lang="de-DE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A32889-82CF-467F-B3B1-B001F4734482}" type="pres">
      <dgm:prSet presAssocID="{CF078297-A9E3-49B3-9C8D-03733030E72F}" presName="Name0" presStyleCnt="0">
        <dgm:presLayoutVars>
          <dgm:dir/>
          <dgm:resizeHandles val="exact"/>
        </dgm:presLayoutVars>
      </dgm:prSet>
      <dgm:spPr/>
    </dgm:pt>
    <dgm:pt modelId="{E1DDFD8D-C9F8-4E99-B795-0A0CA5A6EBBB}" type="pres">
      <dgm:prSet presAssocID="{59F20ED7-B078-4204-AA68-DE050E8988F6}" presName="parTxOnly" presStyleLbl="node1" presStyleIdx="0" presStyleCnt="4" custScaleX="254957" custLinFactNeighborX="137" custLinFactNeighborY="219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DED8423-A7B3-46BC-9757-BA417E890300}" type="pres">
      <dgm:prSet presAssocID="{9839BB5F-115A-4B85-8FCC-C632E8E84A1E}" presName="parSpace" presStyleCnt="0"/>
      <dgm:spPr/>
    </dgm:pt>
    <dgm:pt modelId="{3179EBF2-70C8-411E-B942-A61C8BE1DE00}" type="pres">
      <dgm:prSet presAssocID="{3A9F5B70-1BD3-4886-8E4C-E5AEF9296ECB}" presName="parTxOnly" presStyleLbl="node1" presStyleIdx="1" presStyleCnt="4" custScaleX="106949" custLinFactNeighborX="137" custLinFactNeighborY="219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4F7A30F-FC97-4906-9944-7AB3E683AB75}" type="pres">
      <dgm:prSet presAssocID="{7787198D-E921-46A0-B3B2-E7411ACAFF1C}" presName="parSpace" presStyleCnt="0"/>
      <dgm:spPr/>
    </dgm:pt>
    <dgm:pt modelId="{D3043421-9BF5-47CF-903F-76A45F466F2C}" type="pres">
      <dgm:prSet presAssocID="{1995B23A-06FE-455E-886A-09F6098A89C9}" presName="parTxOnly" presStyleLbl="node1" presStyleIdx="2" presStyleCnt="4" custLinFactNeighborX="137" custLinFactNeighborY="219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A0BF82B-A855-406B-8981-1DF226DFC549}" type="pres">
      <dgm:prSet presAssocID="{67DCB958-609A-461E-916A-2239DF8CB7C6}" presName="parSpace" presStyleCnt="0"/>
      <dgm:spPr/>
    </dgm:pt>
    <dgm:pt modelId="{44E878BB-594E-455E-B485-E3403369D8C1}" type="pres">
      <dgm:prSet presAssocID="{5854602C-9158-4273-A265-E98897F7A594}" presName="parTxOnly" presStyleLbl="node1" presStyleIdx="3" presStyleCnt="4" custLinFactNeighborX="137" custLinFactNeighborY="219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67F99F16-8A6E-4B2D-8EA7-872EC6339336}" type="presOf" srcId="{3A9F5B70-1BD3-4886-8E4C-E5AEF9296ECB}" destId="{3179EBF2-70C8-411E-B942-A61C8BE1DE00}" srcOrd="0" destOrd="0" presId="urn:microsoft.com/office/officeart/2005/8/layout/hChevron3"/>
    <dgm:cxn modelId="{10511D07-5CE7-4AC9-A460-5FC663DF7938}" srcId="{CF078297-A9E3-49B3-9C8D-03733030E72F}" destId="{59F20ED7-B078-4204-AA68-DE050E8988F6}" srcOrd="0" destOrd="0" parTransId="{2C63D90F-3535-4F65-8F6E-ED486FB2F846}" sibTransId="{9839BB5F-115A-4B85-8FCC-C632E8E84A1E}"/>
    <dgm:cxn modelId="{FBA9024E-ABD0-40CD-9EFF-42DF76FDFB37}" srcId="{CF078297-A9E3-49B3-9C8D-03733030E72F}" destId="{1995B23A-06FE-455E-886A-09F6098A89C9}" srcOrd="2" destOrd="0" parTransId="{D175B595-F5B5-426A-8926-F97ED798D834}" sibTransId="{67DCB958-609A-461E-916A-2239DF8CB7C6}"/>
    <dgm:cxn modelId="{A0EA0AEC-AF79-4A04-BEF5-5DADB8C1668A}" srcId="{CF078297-A9E3-49B3-9C8D-03733030E72F}" destId="{5854602C-9158-4273-A265-E98897F7A594}" srcOrd="3" destOrd="0" parTransId="{EA09F338-A8D0-4014-80CD-159D09F20760}" sibTransId="{56E1B300-2020-4288-A5E4-7744DB12A7F1}"/>
    <dgm:cxn modelId="{AEFED817-734C-41B3-9476-BB0C6564B5DC}" type="presOf" srcId="{5854602C-9158-4273-A265-E98897F7A594}" destId="{44E878BB-594E-455E-B485-E3403369D8C1}" srcOrd="0" destOrd="0" presId="urn:microsoft.com/office/officeart/2005/8/layout/hChevron3"/>
    <dgm:cxn modelId="{A8C4CC3A-BE4D-4B90-A7B6-05E9AD9C607B}" type="presOf" srcId="{CF078297-A9E3-49B3-9C8D-03733030E72F}" destId="{38A32889-82CF-467F-B3B1-B001F4734482}" srcOrd="0" destOrd="0" presId="urn:microsoft.com/office/officeart/2005/8/layout/hChevron3"/>
    <dgm:cxn modelId="{88BA313C-F01E-4718-BDF8-9E5707E4B987}" type="presOf" srcId="{1995B23A-06FE-455E-886A-09F6098A89C9}" destId="{D3043421-9BF5-47CF-903F-76A45F466F2C}" srcOrd="0" destOrd="0" presId="urn:microsoft.com/office/officeart/2005/8/layout/hChevron3"/>
    <dgm:cxn modelId="{FB4A2B9B-FF73-4BEA-AE34-D72984BA072E}" srcId="{CF078297-A9E3-49B3-9C8D-03733030E72F}" destId="{3A9F5B70-1BD3-4886-8E4C-E5AEF9296ECB}" srcOrd="1" destOrd="0" parTransId="{455535B9-CCA0-4BB6-859A-FF495D13E7CD}" sibTransId="{7787198D-E921-46A0-B3B2-E7411ACAFF1C}"/>
    <dgm:cxn modelId="{AD45A6C5-DC2A-4441-A57F-D8E8425BD3C6}" type="presOf" srcId="{59F20ED7-B078-4204-AA68-DE050E8988F6}" destId="{E1DDFD8D-C9F8-4E99-B795-0A0CA5A6EBBB}" srcOrd="0" destOrd="0" presId="urn:microsoft.com/office/officeart/2005/8/layout/hChevron3"/>
    <dgm:cxn modelId="{5684A665-41B2-4F78-ADAA-4AFD3E369660}" type="presParOf" srcId="{38A32889-82CF-467F-B3B1-B001F4734482}" destId="{E1DDFD8D-C9F8-4E99-B795-0A0CA5A6EBBB}" srcOrd="0" destOrd="0" presId="urn:microsoft.com/office/officeart/2005/8/layout/hChevron3"/>
    <dgm:cxn modelId="{E251B7F2-655D-4D5D-A2C9-BF0B1BD03B37}" type="presParOf" srcId="{38A32889-82CF-467F-B3B1-B001F4734482}" destId="{9DED8423-A7B3-46BC-9757-BA417E890300}" srcOrd="1" destOrd="0" presId="urn:microsoft.com/office/officeart/2005/8/layout/hChevron3"/>
    <dgm:cxn modelId="{F36F4FD4-7258-4BD7-8F09-26B86B8BBBE3}" type="presParOf" srcId="{38A32889-82CF-467F-B3B1-B001F4734482}" destId="{3179EBF2-70C8-411E-B942-A61C8BE1DE00}" srcOrd="2" destOrd="0" presId="urn:microsoft.com/office/officeart/2005/8/layout/hChevron3"/>
    <dgm:cxn modelId="{A9C20E79-9805-476A-B7B4-2AA19E846FF6}" type="presParOf" srcId="{38A32889-82CF-467F-B3B1-B001F4734482}" destId="{54F7A30F-FC97-4906-9944-7AB3E683AB75}" srcOrd="3" destOrd="0" presId="urn:microsoft.com/office/officeart/2005/8/layout/hChevron3"/>
    <dgm:cxn modelId="{036BB197-C18E-4CE6-B069-42BFFA36F697}" type="presParOf" srcId="{38A32889-82CF-467F-B3B1-B001F4734482}" destId="{D3043421-9BF5-47CF-903F-76A45F466F2C}" srcOrd="4" destOrd="0" presId="urn:microsoft.com/office/officeart/2005/8/layout/hChevron3"/>
    <dgm:cxn modelId="{87D793B1-1493-4043-94E1-7532B823D6EF}" type="presParOf" srcId="{38A32889-82CF-467F-B3B1-B001F4734482}" destId="{7A0BF82B-A855-406B-8981-1DF226DFC549}" srcOrd="5" destOrd="0" presId="urn:microsoft.com/office/officeart/2005/8/layout/hChevron3"/>
    <dgm:cxn modelId="{06394D05-789A-4CAC-8176-E1FB9FCA216A}" type="presParOf" srcId="{38A32889-82CF-467F-B3B1-B001F4734482}" destId="{44E878BB-594E-455E-B485-E3403369D8C1}" srcOrd="6" destOrd="0" presId="urn:microsoft.com/office/officeart/2005/8/layout/hChevron3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DFD8D-C9F8-4E99-B795-0A0CA5A6EBBB}">
      <dsp:nvSpPr>
        <dsp:cNvPr id="0" name=""/>
        <dsp:cNvSpPr/>
      </dsp:nvSpPr>
      <dsp:spPr>
        <a:xfrm>
          <a:off x="1177" y="0"/>
          <a:ext cx="5481423" cy="570133"/>
        </a:xfrm>
        <a:prstGeom prst="homePlate">
          <a:avLst/>
        </a:prstGeom>
        <a:solidFill>
          <a:schemeClr val="accent2">
            <a:lumMod val="75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OITB Members</a:t>
          </a:r>
          <a:endParaRPr lang="de-DE" sz="14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1177" y="0"/>
        <a:ext cx="5338890" cy="570133"/>
      </dsp:txXfrm>
    </dsp:sp>
    <dsp:sp modelId="{3179EBF2-70C8-411E-B942-A61C8BE1DE00}">
      <dsp:nvSpPr>
        <dsp:cNvPr id="0" name=""/>
        <dsp:cNvSpPr/>
      </dsp:nvSpPr>
      <dsp:spPr>
        <a:xfrm>
          <a:off x="5052613" y="0"/>
          <a:ext cx="2299339" cy="570133"/>
        </a:xfrm>
        <a:prstGeom prst="chevron">
          <a:avLst/>
        </a:prstGeom>
        <a:solidFill>
          <a:schemeClr val="accent2">
            <a:lumMod val="75000"/>
            <a:alpha val="7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Industrial Validation</a:t>
          </a:r>
          <a:endParaRPr lang="de-DE" sz="14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5337680" y="0"/>
        <a:ext cx="1729206" cy="570133"/>
      </dsp:txXfrm>
    </dsp:sp>
    <dsp:sp modelId="{D3043421-9BF5-47CF-903F-76A45F466F2C}">
      <dsp:nvSpPr>
        <dsp:cNvPr id="0" name=""/>
        <dsp:cNvSpPr/>
      </dsp:nvSpPr>
      <dsp:spPr>
        <a:xfrm>
          <a:off x="6921964" y="0"/>
          <a:ext cx="2149940" cy="570133"/>
        </a:xfrm>
        <a:prstGeom prst="chevron">
          <a:avLst/>
        </a:prstGeom>
        <a:solidFill>
          <a:schemeClr val="accent2">
            <a:lumMod val="60000"/>
            <a:lumOff val="40000"/>
            <a:alpha val="6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Potential Clients</a:t>
          </a:r>
          <a:endParaRPr lang="de-DE" sz="160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7207031" y="0"/>
        <a:ext cx="1579807" cy="570133"/>
      </dsp:txXfrm>
    </dsp:sp>
    <dsp:sp modelId="{44E878BB-594E-455E-B485-E3403369D8C1}">
      <dsp:nvSpPr>
        <dsp:cNvPr id="0" name=""/>
        <dsp:cNvSpPr/>
      </dsp:nvSpPr>
      <dsp:spPr>
        <a:xfrm>
          <a:off x="8641916" y="0"/>
          <a:ext cx="2149940" cy="570133"/>
        </a:xfrm>
        <a:prstGeom prst="chevron">
          <a:avLst/>
        </a:prstGeom>
        <a:solidFill>
          <a:schemeClr val="accent2">
            <a:lumMod val="40000"/>
            <a:lumOff val="6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err="1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External</a:t>
          </a:r>
          <a:r>
            <a:rPr lang="de-DE" sz="1600" kern="12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 Stakeholders</a:t>
          </a:r>
          <a:endParaRPr lang="de-DE" sz="1600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8926983" y="0"/>
        <a:ext cx="1579807" cy="570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4C706-BB89-49F9-9081-A9C6A2665DF9}" type="datetimeFigureOut">
              <a:rPr lang="en-GB" smtClean="0"/>
              <a:t>08/07/2020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A98C0-5C5C-4AB7-8B3E-6698B2EC210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680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A98C0-5C5C-4AB7-8B3E-6698B2EC210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834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A98C0-5C5C-4AB7-8B3E-6698B2EC210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779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A98C0-5C5C-4AB7-8B3E-6698B2EC210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231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A98C0-5C5C-4AB7-8B3E-6698B2EC210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981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A98C0-5C5C-4AB7-8B3E-6698B2EC210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174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A98C0-5C5C-4AB7-8B3E-6698B2EC210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283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A98C0-5C5C-4AB7-8B3E-6698B2EC210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001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DFA03-0388-492D-9A64-B21B908C8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87A96D-7D88-4965-8881-51D2C590ED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B2566-7468-4B91-B70C-55949C422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D9B3F-4FBD-47FE-AF80-E6F764EAB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96D1D"/>
                </a:solidFill>
                <a:cs typeface="Calibri" panose="020F0502020204030204" pitchFamily="34" charset="0"/>
                <a:sym typeface="Arial"/>
              </a:rPr>
              <a:t>14th International Symposium on Flexible Organic Electronics (ISFOE 2020)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0D2B0-92C9-4C81-84F5-7EB7A95C1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871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8E0FB-350A-42CE-A3E1-814070624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549F-C7B6-45D0-AD29-BA8BC0768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9E037-C628-48C2-BCD5-7D648EA8D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55570-4051-49D2-9C4E-BE05B698A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96D1D"/>
                </a:solidFill>
                <a:cs typeface="Calibri" panose="020F0502020204030204" pitchFamily="34" charset="0"/>
                <a:sym typeface="Arial"/>
              </a:rPr>
              <a:t>14th International Symposium on Flexible Organic Electronics (ISFOE 2020)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C381F-F875-4370-BF1D-A798DEC68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‹Nr.›</a:t>
            </a:fld>
            <a:endParaRPr lang="en-GB"/>
          </a:p>
        </p:txBody>
      </p:sp>
      <p:grpSp>
        <p:nvGrpSpPr>
          <p:cNvPr id="10" name="Gruppieren 9"/>
          <p:cNvGrpSpPr>
            <a:grpSpLocks noChangeAspect="1"/>
          </p:cNvGrpSpPr>
          <p:nvPr userDrawn="1"/>
        </p:nvGrpSpPr>
        <p:grpSpPr>
          <a:xfrm>
            <a:off x="7320507" y="5988672"/>
            <a:ext cx="3285035" cy="1100480"/>
            <a:chOff x="4534384" y="5160432"/>
            <a:chExt cx="6051859" cy="2027360"/>
          </a:xfrm>
        </p:grpSpPr>
        <p:pic>
          <p:nvPicPr>
            <p:cNvPr id="11" name="Grafik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39" r="2758" b="12851"/>
            <a:stretch/>
          </p:blipFill>
          <p:spPr bwMode="auto">
            <a:xfrm>
              <a:off x="7377323" y="5613504"/>
              <a:ext cx="3208920" cy="10664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384" y="5160432"/>
              <a:ext cx="2939671" cy="2027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34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82D0DC-8649-41D3-8AFE-18E0935259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C165BA-4B37-470A-985B-E7D0DBCCD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19B33-9776-402E-BFD1-CE49667F9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0242D-318C-4270-A6C2-4FEA9EAE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14th International Symposium on Flexible Organic Electronics (ISFOE 2020)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69E19-09AA-4BC7-8C18-609C0376E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877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9ECEE-78DB-43B7-8857-A3EC5A8B2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GB" sz="4500">
                <a:solidFill>
                  <a:srgbClr val="B85410"/>
                </a:solidFill>
                <a:latin typeface="+mn-lt"/>
              </a:defRPr>
            </a:lvl1pPr>
          </a:lstStyle>
          <a:p>
            <a:pPr marL="0" lvl="0">
              <a:spcAft>
                <a:spcPts val="500"/>
              </a:spcAft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17852-C979-48C6-96A0-E2E804B72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581"/>
            <a:ext cx="10515600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7A553-A371-4D1B-B8CB-B0FD19384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A0E53-DBFC-4FCC-B462-F64C7A7A6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96D1D"/>
                </a:solidFill>
                <a:cs typeface="Calibri" panose="020F0502020204030204" pitchFamily="34" charset="0"/>
                <a:sym typeface="Arial"/>
              </a:rPr>
              <a:t>14th International Symposium on Flexible Organic Electronics (ISFOE 2020)</a:t>
            </a:r>
            <a:endParaRPr lang="en-GB" dirty="0" smtClean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3EE6E-CED9-4EB7-A6F5-708EB3F3A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‹Nr.›</a:t>
            </a:fld>
            <a:endParaRPr lang="en-GB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212" y="6135737"/>
            <a:ext cx="1169205" cy="80634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C7DAEF"/>
              </a:clrFrom>
              <a:clrTo>
                <a:srgbClr val="C7DA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8816" y="6356350"/>
            <a:ext cx="1150026" cy="40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71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E772-C191-4783-B0B5-F722669B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67D15-E061-4429-A370-232E2D7E3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5E73C-A074-4A00-9084-04C9D9B4F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B0CF1-21AB-4020-A882-64D27C130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96D1D"/>
                </a:solidFill>
                <a:cs typeface="Calibri" panose="020F0502020204030204" pitchFamily="34" charset="0"/>
                <a:sym typeface="Arial"/>
              </a:rPr>
              <a:t>14th International Symposium on Flexible Organic Electronics (ISFOE 2020)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3965C-E3AB-4115-A7D0-33490636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‹Nr.›</a:t>
            </a:fld>
            <a:endParaRPr lang="en-GB"/>
          </a:p>
        </p:txBody>
      </p:sp>
      <p:grpSp>
        <p:nvGrpSpPr>
          <p:cNvPr id="10" name="Gruppieren 9"/>
          <p:cNvGrpSpPr>
            <a:grpSpLocks noChangeAspect="1"/>
          </p:cNvGrpSpPr>
          <p:nvPr userDrawn="1"/>
        </p:nvGrpSpPr>
        <p:grpSpPr>
          <a:xfrm>
            <a:off x="7320507" y="5988672"/>
            <a:ext cx="3285035" cy="1100480"/>
            <a:chOff x="4534384" y="5160432"/>
            <a:chExt cx="6051859" cy="2027360"/>
          </a:xfrm>
        </p:grpSpPr>
        <p:pic>
          <p:nvPicPr>
            <p:cNvPr id="11" name="Grafik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39" r="2758" b="12851"/>
            <a:stretch/>
          </p:blipFill>
          <p:spPr bwMode="auto">
            <a:xfrm>
              <a:off x="7377323" y="5613504"/>
              <a:ext cx="3208920" cy="10664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384" y="5160432"/>
              <a:ext cx="2939671" cy="2027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236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100A3-3C79-4FA5-95C6-4D84EB37E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FA8D6-3CCF-4A2D-B469-AD0B76998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259FA-BD35-4526-ABAF-02EE8B221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3A4FE-C935-46C2-911C-A813E8950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F4570-A2C9-4823-AC7D-737534B38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96D1D"/>
                </a:solidFill>
                <a:cs typeface="Calibri" panose="020F0502020204030204" pitchFamily="34" charset="0"/>
                <a:sym typeface="Arial"/>
              </a:rPr>
              <a:t>14th International Symposium on Flexible Organic Electronics (ISFOE 2020)</a:t>
            </a:r>
            <a:endParaRPr lang="en-GB" dirty="0" smtClean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CE3AB-2552-4D84-BED0-CAC6E8202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‹Nr.›</a:t>
            </a:fld>
            <a:endParaRPr lang="en-GB"/>
          </a:p>
        </p:txBody>
      </p:sp>
      <p:grpSp>
        <p:nvGrpSpPr>
          <p:cNvPr id="11" name="Gruppieren 10"/>
          <p:cNvGrpSpPr>
            <a:grpSpLocks noChangeAspect="1"/>
          </p:cNvGrpSpPr>
          <p:nvPr userDrawn="1"/>
        </p:nvGrpSpPr>
        <p:grpSpPr>
          <a:xfrm>
            <a:off x="7320507" y="5988672"/>
            <a:ext cx="3285035" cy="1100480"/>
            <a:chOff x="4534384" y="5160432"/>
            <a:chExt cx="6051859" cy="2027360"/>
          </a:xfrm>
        </p:grpSpPr>
        <p:pic>
          <p:nvPicPr>
            <p:cNvPr id="12" name="Grafik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39" r="2758" b="12851"/>
            <a:stretch/>
          </p:blipFill>
          <p:spPr bwMode="auto">
            <a:xfrm>
              <a:off x="7377323" y="5613504"/>
              <a:ext cx="3208920" cy="10664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384" y="5160432"/>
              <a:ext cx="2939671" cy="2027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2085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27AF8-3F81-4521-B12F-6485D4192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FDEF0-92DC-4795-B73E-885EE2D9A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094518-6F53-45F4-B9AF-CD067EFBF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23C24D-E64D-4B92-9F80-CB4F4375EF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E9D728-A303-462E-9098-613F3A6FBE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4B1E0-22B1-4094-9FA1-4F14FE87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B70591-ABAC-4909-9372-227337DC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14th International Symposium on Flexible Organic Electronics (ISFOE 2020)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394302-CA99-415D-AC89-ADC96A6D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‹Nr.›</a:t>
            </a:fld>
            <a:endParaRPr lang="en-GB"/>
          </a:p>
        </p:txBody>
      </p:sp>
      <p:grpSp>
        <p:nvGrpSpPr>
          <p:cNvPr id="13" name="Gruppieren 12"/>
          <p:cNvGrpSpPr>
            <a:grpSpLocks noChangeAspect="1"/>
          </p:cNvGrpSpPr>
          <p:nvPr userDrawn="1"/>
        </p:nvGrpSpPr>
        <p:grpSpPr>
          <a:xfrm>
            <a:off x="7320507" y="5988672"/>
            <a:ext cx="3285035" cy="1100480"/>
            <a:chOff x="4534384" y="5160432"/>
            <a:chExt cx="6051859" cy="2027360"/>
          </a:xfrm>
        </p:grpSpPr>
        <p:pic>
          <p:nvPicPr>
            <p:cNvPr id="14" name="Grafik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39" r="2758" b="12851"/>
            <a:stretch/>
          </p:blipFill>
          <p:spPr bwMode="auto">
            <a:xfrm>
              <a:off x="7377323" y="5613504"/>
              <a:ext cx="3208920" cy="10664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384" y="5160432"/>
              <a:ext cx="2939671" cy="2027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4659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807F9-F727-41A9-8447-1C7B8655D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445195-2DAC-4602-87E9-811B97165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A50A7-7FBD-45DB-9757-3251619C2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96D1D"/>
                </a:solidFill>
                <a:cs typeface="Calibri" panose="020F0502020204030204" pitchFamily="34" charset="0"/>
                <a:sym typeface="Arial"/>
              </a:rPr>
              <a:t>14th International Symposium on Flexible Organic Electronics (ISFOE 2020)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13A1B-FAC4-4E77-908E-9487C8C7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‹Nr.›</a:t>
            </a:fld>
            <a:endParaRPr lang="en-GB"/>
          </a:p>
        </p:txBody>
      </p:sp>
      <p:grpSp>
        <p:nvGrpSpPr>
          <p:cNvPr id="9" name="Gruppieren 8"/>
          <p:cNvGrpSpPr>
            <a:grpSpLocks noChangeAspect="1"/>
          </p:cNvGrpSpPr>
          <p:nvPr userDrawn="1"/>
        </p:nvGrpSpPr>
        <p:grpSpPr>
          <a:xfrm>
            <a:off x="7320507" y="5988672"/>
            <a:ext cx="3285035" cy="1100480"/>
            <a:chOff x="4534384" y="5160432"/>
            <a:chExt cx="6051859" cy="2027360"/>
          </a:xfrm>
        </p:grpSpPr>
        <p:pic>
          <p:nvPicPr>
            <p:cNvPr id="10" name="Grafik 9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39" r="2758" b="12851"/>
            <a:stretch/>
          </p:blipFill>
          <p:spPr bwMode="auto">
            <a:xfrm>
              <a:off x="7377323" y="5613504"/>
              <a:ext cx="3208920" cy="10664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384" y="5160432"/>
              <a:ext cx="2939671" cy="2027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9982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EDF8CF-BD5D-4B26-A6D0-DBFC0FDC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40F6FB-8CB7-4774-BA96-638204D6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96D1D"/>
                </a:solidFill>
                <a:cs typeface="Calibri" panose="020F0502020204030204" pitchFamily="34" charset="0"/>
                <a:sym typeface="Arial"/>
              </a:rPr>
              <a:t>14th International Symposium on Flexible Organic Electronics (ISFOE 2020)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103CB-0E97-4F86-BC47-E62FB4DC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‹Nr.›</a:t>
            </a:fld>
            <a:endParaRPr lang="en-GB"/>
          </a:p>
        </p:txBody>
      </p:sp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7320507" y="5988672"/>
            <a:ext cx="3285035" cy="1100480"/>
            <a:chOff x="4534384" y="5160432"/>
            <a:chExt cx="6051859" cy="2027360"/>
          </a:xfrm>
        </p:grpSpPr>
        <p:pic>
          <p:nvPicPr>
            <p:cNvPr id="9" name="Grafik 8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39" r="2758" b="12851"/>
            <a:stretch/>
          </p:blipFill>
          <p:spPr bwMode="auto">
            <a:xfrm>
              <a:off x="7377323" y="5613504"/>
              <a:ext cx="3208920" cy="10664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384" y="5160432"/>
              <a:ext cx="2939671" cy="2027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7476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51DE7-9A06-4479-ABC3-6AF393EA8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40C9C-4F9C-4C6C-8D74-8DA3A2843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21DAE-6FF0-40B3-8B81-0D270436F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3C9B0-6865-402B-B8C5-D5B7389B3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68926-B4F3-4A18-98C5-D2FECD61A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96D1D"/>
                </a:solidFill>
                <a:cs typeface="Calibri" panose="020F0502020204030204" pitchFamily="34" charset="0"/>
                <a:sym typeface="Arial"/>
              </a:rPr>
              <a:t>14th International Symposium on Flexible Organic Electronics (ISFOE 2020)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BFBB23-2F2C-41AC-AA51-F7807F616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‹Nr.›</a:t>
            </a:fld>
            <a:endParaRPr lang="en-GB"/>
          </a:p>
        </p:txBody>
      </p:sp>
      <p:grpSp>
        <p:nvGrpSpPr>
          <p:cNvPr id="11" name="Gruppieren 10"/>
          <p:cNvGrpSpPr>
            <a:grpSpLocks noChangeAspect="1"/>
          </p:cNvGrpSpPr>
          <p:nvPr userDrawn="1"/>
        </p:nvGrpSpPr>
        <p:grpSpPr>
          <a:xfrm>
            <a:off x="7320507" y="5988672"/>
            <a:ext cx="3285035" cy="1100480"/>
            <a:chOff x="4534384" y="5160432"/>
            <a:chExt cx="6051859" cy="2027360"/>
          </a:xfrm>
        </p:grpSpPr>
        <p:pic>
          <p:nvPicPr>
            <p:cNvPr id="12" name="Grafik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39" r="2758" b="12851"/>
            <a:stretch/>
          </p:blipFill>
          <p:spPr bwMode="auto">
            <a:xfrm>
              <a:off x="7377323" y="5613504"/>
              <a:ext cx="3208920" cy="10664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384" y="5160432"/>
              <a:ext cx="2939671" cy="2027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4636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E831E-D6A1-4D09-997B-A2DE80007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0634B-B351-484C-866E-2F3E091C9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AB23A-139E-4D17-ACCE-A1C951C17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60CF0D-D61D-48E3-A40A-299C9E20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54D674-7BFF-4753-B4F3-822495C89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96D1D"/>
                </a:solidFill>
                <a:cs typeface="Calibri" panose="020F0502020204030204" pitchFamily="34" charset="0"/>
                <a:sym typeface="Arial"/>
              </a:rPr>
              <a:t>14th International Symposium on Flexible Organic Electronics (ISFOE 2020)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757AA1-4769-426D-9B89-E3C09B199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‹Nr.›</a:t>
            </a:fld>
            <a:endParaRPr lang="en-GB"/>
          </a:p>
        </p:txBody>
      </p:sp>
      <p:grpSp>
        <p:nvGrpSpPr>
          <p:cNvPr id="11" name="Gruppieren 10"/>
          <p:cNvGrpSpPr>
            <a:grpSpLocks noChangeAspect="1"/>
          </p:cNvGrpSpPr>
          <p:nvPr userDrawn="1"/>
        </p:nvGrpSpPr>
        <p:grpSpPr>
          <a:xfrm>
            <a:off x="7320507" y="5988672"/>
            <a:ext cx="3285035" cy="1100480"/>
            <a:chOff x="4534384" y="5160432"/>
            <a:chExt cx="6051859" cy="2027360"/>
          </a:xfrm>
        </p:grpSpPr>
        <p:pic>
          <p:nvPicPr>
            <p:cNvPr id="12" name="Grafik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39" r="2758" b="12851"/>
            <a:stretch/>
          </p:blipFill>
          <p:spPr bwMode="auto">
            <a:xfrm>
              <a:off x="7377323" y="5613504"/>
              <a:ext cx="3208920" cy="10664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384" y="5160432"/>
              <a:ext cx="2939671" cy="2027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2103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ый треугольник 14">
            <a:extLst>
              <a:ext uri="{FF2B5EF4-FFF2-40B4-BE49-F238E27FC236}">
                <a16:creationId xmlns:a16="http://schemas.microsoft.com/office/drawing/2014/main" id="{333880CF-8795-4687-B967-C60D9CFA39E4}"/>
              </a:ext>
            </a:extLst>
          </p:cNvPr>
          <p:cNvSpPr/>
          <p:nvPr userDrawn="1"/>
        </p:nvSpPr>
        <p:spPr bwMode="auto">
          <a:xfrm flipH="1">
            <a:off x="10586243" y="5233731"/>
            <a:ext cx="1605757" cy="1624263"/>
          </a:xfrm>
          <a:prstGeom prst="rtTriangle">
            <a:avLst/>
          </a:prstGeom>
          <a:solidFill>
            <a:srgbClr val="ED8020"/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208DF6-8ECC-4971-BE0E-3D7D1D92A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E0D9D-E55A-4493-9C10-EF220E8EA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8BDE3-254E-4ABA-90F6-874767F99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11715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B85410"/>
                </a:solidFill>
              </a:defRPr>
            </a:lvl1pPr>
          </a:lstStyle>
          <a:p>
            <a:r>
              <a:rPr lang="de-DE" smtClean="0"/>
              <a:t>2020-07-08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86A9E-5947-4979-9CA4-EEB46E24D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69646" y="6356350"/>
            <a:ext cx="6481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GB" sz="1600" smtClean="0">
                <a:solidFill>
                  <a:srgbClr val="B85410"/>
                </a:solidFill>
                <a:sym typeface="Arial"/>
              </a:defRPr>
            </a:lvl1pPr>
          </a:lstStyle>
          <a:p>
            <a:r>
              <a:rPr lang="en-US" smtClean="0"/>
              <a:t>14th International Symposium on Flexible Organic Electronics (ISFOE 2020)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17383-45C6-4625-89B5-D352DBD2F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324B448-76A2-4329-BD41-342F298A9C1A}" type="slidenum">
              <a:rPr lang="en-GB" smtClean="0"/>
              <a:pPr/>
              <a:t>‹Nr.›</a:t>
            </a:fld>
            <a:endParaRPr lang="en-GB" dirty="0"/>
          </a:p>
        </p:txBody>
      </p:sp>
      <p:cxnSp>
        <p:nvCxnSpPr>
          <p:cNvPr id="14" name="Conector recto 12">
            <a:extLst>
              <a:ext uri="{FF2B5EF4-FFF2-40B4-BE49-F238E27FC236}">
                <a16:creationId xmlns:a16="http://schemas.microsoft.com/office/drawing/2014/main" id="{7BABA6C7-C645-4644-A0F3-E572F03083D4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6176963"/>
            <a:ext cx="9858829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54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0" Type="http://schemas.openxmlformats.org/officeDocument/2006/relationships/image" Target="../media/image70.jpeg"/><Relationship Id="rId4" Type="http://schemas.openxmlformats.org/officeDocument/2006/relationships/image" Target="../media/image67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exfunction2sustain.e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39.jpeg"/><Relationship Id="rId39" Type="http://schemas.openxmlformats.org/officeDocument/2006/relationships/image" Target="../media/image52.png"/><Relationship Id="rId3" Type="http://schemas.openxmlformats.org/officeDocument/2006/relationships/image" Target="../media/image21.jpeg"/><Relationship Id="rId21" Type="http://schemas.openxmlformats.org/officeDocument/2006/relationships/diagramData" Target="../diagrams/data1.xml"/><Relationship Id="rId34" Type="http://schemas.openxmlformats.org/officeDocument/2006/relationships/image" Target="../media/image47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png"/><Relationship Id="rId25" Type="http://schemas.microsoft.com/office/2007/relationships/diagramDrawing" Target="../diagrams/drawing1.xml"/><Relationship Id="rId33" Type="http://schemas.openxmlformats.org/officeDocument/2006/relationships/image" Target="../media/image46.png"/><Relationship Id="rId38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20" Type="http://schemas.openxmlformats.org/officeDocument/2006/relationships/image" Target="../media/image38.jpe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gif"/><Relationship Id="rId24" Type="http://schemas.openxmlformats.org/officeDocument/2006/relationships/diagramColors" Target="../diagrams/colors1.xml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diagramQuickStyle" Target="../diagrams/quickStyle1.xml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31" Type="http://schemas.openxmlformats.org/officeDocument/2006/relationships/image" Target="../media/image44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diagramLayout" Target="../diagrams/layout1.xml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16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ый треугольник 14">
            <a:extLst>
              <a:ext uri="{FF2B5EF4-FFF2-40B4-BE49-F238E27FC236}">
                <a16:creationId xmlns:a16="http://schemas.microsoft.com/office/drawing/2014/main" id="{333880CF-8795-4687-B967-C60D9CFA39E4}"/>
              </a:ext>
            </a:extLst>
          </p:cNvPr>
          <p:cNvSpPr/>
          <p:nvPr/>
        </p:nvSpPr>
        <p:spPr bwMode="auto">
          <a:xfrm flipH="1">
            <a:off x="10586243" y="5233731"/>
            <a:ext cx="1605757" cy="1624263"/>
          </a:xfrm>
          <a:prstGeom prst="rtTriangle">
            <a:avLst/>
          </a:prstGeom>
          <a:solidFill>
            <a:srgbClr val="ED8020"/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 dirty="0"/>
          </a:p>
        </p:txBody>
      </p:sp>
      <p:sp>
        <p:nvSpPr>
          <p:cNvPr id="15" name="Полилиния 21">
            <a:extLst>
              <a:ext uri="{FF2B5EF4-FFF2-40B4-BE49-F238E27FC236}">
                <a16:creationId xmlns:a16="http://schemas.microsoft.com/office/drawing/2014/main" id="{A4C476A4-6A38-4CD4-A407-E0F7BC9BC5A2}"/>
              </a:ext>
            </a:extLst>
          </p:cNvPr>
          <p:cNvSpPr/>
          <p:nvPr/>
        </p:nvSpPr>
        <p:spPr bwMode="auto">
          <a:xfrm flipH="1" flipV="1">
            <a:off x="0" y="44749"/>
            <a:ext cx="2999874" cy="2570104"/>
          </a:xfrm>
          <a:custGeom>
            <a:avLst/>
            <a:gdLst>
              <a:gd name="connsiteX0" fmla="*/ 4652951 w 4652951"/>
              <a:gd name="connsiteY0" fmla="*/ 4645218 h 4645218"/>
              <a:gd name="connsiteX1" fmla="*/ 0 w 4652951"/>
              <a:gd name="connsiteY1" fmla="*/ 4645218 h 4645218"/>
              <a:gd name="connsiteX2" fmla="*/ 4652951 w 4652951"/>
              <a:gd name="connsiteY2" fmla="*/ 0 h 464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52951" h="4645218">
                <a:moveTo>
                  <a:pt x="4652951" y="4645218"/>
                </a:moveTo>
                <a:lnTo>
                  <a:pt x="0" y="4645218"/>
                </a:lnTo>
                <a:lnTo>
                  <a:pt x="4652951" y="0"/>
                </a:lnTo>
                <a:close/>
              </a:path>
            </a:pathLst>
          </a:custGeom>
          <a:solidFill>
            <a:schemeClr val="tx1">
              <a:alpha val="2000"/>
            </a:schemeClr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50"/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F2A17BBF-470E-4406-B80C-FDDF35154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10" y="428620"/>
            <a:ext cx="1171575" cy="775711"/>
          </a:xfrm>
          <a:prstGeom prst="rect">
            <a:avLst/>
          </a:prstGeom>
        </p:spPr>
      </p:pic>
      <p:sp>
        <p:nvSpPr>
          <p:cNvPr id="17" name="Nadpis 5">
            <a:extLst>
              <a:ext uri="{FF2B5EF4-FFF2-40B4-BE49-F238E27FC236}">
                <a16:creationId xmlns:a16="http://schemas.microsoft.com/office/drawing/2014/main" id="{D6D2E600-A550-466E-9510-7A7FD037E005}"/>
              </a:ext>
            </a:extLst>
          </p:cNvPr>
          <p:cNvSpPr txBox="1">
            <a:spLocks/>
          </p:cNvSpPr>
          <p:nvPr/>
        </p:nvSpPr>
        <p:spPr>
          <a:xfrm>
            <a:off x="2087373" y="64545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500"/>
              </a:spcAft>
            </a:pPr>
            <a:r>
              <a:rPr lang="de-DE" sz="5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FlexFunction2Sustain</a:t>
            </a:r>
            <a:endParaRPr lang="en-GB" sz="5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A583D39A-ED5E-4903-A150-4B4C83ABCFEB}"/>
              </a:ext>
            </a:extLst>
          </p:cNvPr>
          <p:cNvSpPr txBox="1">
            <a:spLocks/>
          </p:cNvSpPr>
          <p:nvPr/>
        </p:nvSpPr>
        <p:spPr>
          <a:xfrm>
            <a:off x="429523" y="1868016"/>
            <a:ext cx="11056233" cy="1441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Open Innovation Ecosystem for Sustainable Nano-Functionalized Plastic and Paper Surfaces and Membranes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2781936" y="3525170"/>
            <a:ext cx="6051859" cy="2027360"/>
            <a:chOff x="4534384" y="5160432"/>
            <a:chExt cx="6051859" cy="2027360"/>
          </a:xfrm>
        </p:grpSpPr>
        <p:pic>
          <p:nvPicPr>
            <p:cNvPr id="23" name="Grafik 22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39" r="2758" b="12851"/>
            <a:stretch/>
          </p:blipFill>
          <p:spPr bwMode="auto">
            <a:xfrm>
              <a:off x="7377323" y="5613504"/>
              <a:ext cx="3208920" cy="10664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384" y="5160432"/>
              <a:ext cx="2939671" cy="2027360"/>
            </a:xfrm>
            <a:prstGeom prst="rect">
              <a:avLst/>
            </a:prstGeom>
          </p:spPr>
        </p:pic>
      </p:grp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96D1D"/>
                </a:solidFill>
                <a:cs typeface="Calibri" panose="020F0502020204030204" pitchFamily="34" charset="0"/>
                <a:sym typeface="Arial"/>
              </a:rPr>
              <a:t>14th International Symposium on Flexible Organic Electronics (ISFOE 2020)</a:t>
            </a:r>
            <a:endParaRPr lang="en-GB" dirty="0"/>
          </a:p>
        </p:txBody>
      </p:sp>
      <p:sp>
        <p:nvSpPr>
          <p:cNvPr id="25" name="Foliennummernplatzhalt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1</a:t>
            </a:fld>
            <a:endParaRPr lang="en-GB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>
            <a:clrChange>
              <a:clrFrom>
                <a:srgbClr val="C7DAEF"/>
              </a:clrFrom>
              <a:clrTo>
                <a:srgbClr val="C7DA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6281" y="6316838"/>
            <a:ext cx="1150026" cy="40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5720" y="151463"/>
            <a:ext cx="10515600" cy="739775"/>
          </a:xfrm>
        </p:spPr>
        <p:txBody>
          <a:bodyPr/>
          <a:lstStyle/>
          <a:p>
            <a:r>
              <a:rPr lang="en-GB" dirty="0" smtClean="0"/>
              <a:t>Technical Facilities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96D1D"/>
                </a:solidFill>
                <a:cs typeface="Calibri" panose="020F0502020204030204" pitchFamily="34" charset="0"/>
                <a:sym typeface="Arial"/>
              </a:rPr>
              <a:t>14th International Symposium on Flexible Organic Electronics (ISFOE 2020)</a:t>
            </a:r>
            <a:endParaRPr lang="en-GB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10</a:t>
            </a:fld>
            <a:endParaRPr lang="en-GB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677277" y="1052169"/>
            <a:ext cx="10987681" cy="3027145"/>
            <a:chOff x="677277" y="1052169"/>
            <a:chExt cx="10987681" cy="3027145"/>
          </a:xfrm>
        </p:grpSpPr>
        <p:sp>
          <p:nvSpPr>
            <p:cNvPr id="34" name="AutoShape 6" descr="gelb-hell"/>
            <p:cNvSpPr>
              <a:spLocks noChangeArrowheads="1"/>
            </p:cNvSpPr>
            <p:nvPr/>
          </p:nvSpPr>
          <p:spPr bwMode="auto">
            <a:xfrm>
              <a:off x="838201" y="1052169"/>
              <a:ext cx="10826757" cy="388220"/>
            </a:xfrm>
            <a:prstGeom prst="roundRect">
              <a:avLst>
                <a:gd name="adj" fmla="val 16667"/>
              </a:avLst>
            </a:prstGeom>
            <a:solidFill>
              <a:srgbClr val="E7EFEC"/>
            </a:solidFill>
            <a:ln w="9525">
              <a:noFill/>
              <a:round/>
              <a:headEnd/>
              <a:tailEnd/>
            </a:ln>
            <a:effectLst/>
          </p:spPr>
          <p:txBody>
            <a:bodyPr lIns="95784" tIns="47892" rIns="95784" bIns="47892"/>
            <a:lstStyle/>
            <a:p>
              <a:pPr defTabSz="957776" eaLnBrk="0" hangingPunct="0">
                <a:spcAft>
                  <a:spcPct val="40000"/>
                </a:spcAft>
                <a:defRPr/>
              </a:pPr>
              <a:r>
                <a:rPr lang="en-GB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TRL4 </a:t>
              </a:r>
              <a:r>
                <a:rPr lang="en-GB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 [FHG-FEP]  </a:t>
              </a:r>
              <a:r>
                <a:rPr lang="en-GB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	        </a:t>
              </a:r>
              <a:r>
                <a:rPr lang="en-GB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  <a:sym typeface="Wingdings" panose="05000000000000000000" pitchFamily="2" charset="2"/>
                </a:rPr>
                <a:t></a:t>
              </a:r>
              <a:r>
                <a:rPr lang="en-GB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   TRL5 </a:t>
              </a:r>
              <a:r>
                <a:rPr lang="en-GB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[FHG-FEP]                 </a:t>
              </a:r>
              <a:r>
                <a:rPr lang="en-GB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	</a:t>
              </a:r>
              <a:r>
                <a:rPr lang="en-GB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  <a:sym typeface="Wingdings" panose="05000000000000000000" pitchFamily="2" charset="2"/>
                </a:rPr>
                <a:t> </a:t>
              </a:r>
              <a:r>
                <a:rPr lang="en-GB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      TRL6 [FHG-FEP]        	     </a:t>
              </a:r>
              <a:r>
                <a:rPr lang="en-GB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  <a:sym typeface="Wingdings" panose="05000000000000000000" pitchFamily="2" charset="2"/>
                </a:rPr>
                <a:t></a:t>
              </a:r>
              <a:r>
                <a:rPr lang="en-GB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  TRL7  [AMCOR]</a:t>
              </a:r>
              <a:endPara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71" name="Picture 3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6962"/>
            <a:stretch/>
          </p:blipFill>
          <p:spPr bwMode="auto">
            <a:xfrm>
              <a:off x="5716017" y="1506788"/>
              <a:ext cx="2665825" cy="215683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72" name="AutoShape 7"/>
            <p:cNvSpPr>
              <a:spLocks noChangeArrowheads="1"/>
            </p:cNvSpPr>
            <p:nvPr/>
          </p:nvSpPr>
          <p:spPr bwMode="auto">
            <a:xfrm>
              <a:off x="677277" y="3699890"/>
              <a:ext cx="2086758" cy="379424"/>
            </a:xfrm>
            <a:prstGeom prst="roundRect">
              <a:avLst>
                <a:gd name="adj" fmla="val 16667"/>
              </a:avLst>
            </a:prstGeom>
            <a:solidFill>
              <a:srgbClr val="CCDED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lIns="95784" tIns="47892" rIns="95784" bIns="47892">
              <a:spAutoFit/>
            </a:bodyPr>
            <a:lstStyle/>
            <a:p>
              <a:pPr algn="ctr" defTabSz="957776" eaLnBrk="0" hangingPunct="0">
                <a:defRPr/>
              </a:pPr>
              <a:r>
                <a:rPr lang="en-GB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A4 Sheets – 1 process</a:t>
              </a:r>
            </a:p>
          </p:txBody>
        </p:sp>
        <p:sp>
          <p:nvSpPr>
            <p:cNvPr id="73" name="AutoShape 12"/>
            <p:cNvSpPr>
              <a:spLocks noChangeArrowheads="1"/>
            </p:cNvSpPr>
            <p:nvPr/>
          </p:nvSpPr>
          <p:spPr bwMode="auto">
            <a:xfrm>
              <a:off x="3161828" y="3699890"/>
              <a:ext cx="2150124" cy="379424"/>
            </a:xfrm>
            <a:prstGeom prst="roundRect">
              <a:avLst>
                <a:gd name="adj" fmla="val 16667"/>
              </a:avLst>
            </a:prstGeom>
            <a:solidFill>
              <a:srgbClr val="CCDED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lIns="95784" tIns="47892" rIns="95784" bIns="47892">
              <a:spAutoFit/>
            </a:bodyPr>
            <a:lstStyle/>
            <a:p>
              <a:pPr algn="ctr" defTabSz="957776" eaLnBrk="0" hangingPunct="0">
                <a:defRPr/>
              </a:pPr>
              <a:r>
                <a:rPr lang="en-GB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200 mm – 3 stations</a:t>
              </a:r>
            </a:p>
          </p:txBody>
        </p:sp>
        <p:pic>
          <p:nvPicPr>
            <p:cNvPr id="74" name="Picture 3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6897" b="8408"/>
            <a:stretch/>
          </p:blipFill>
          <p:spPr bwMode="auto">
            <a:xfrm>
              <a:off x="838201" y="1498795"/>
              <a:ext cx="1793248" cy="2142689"/>
            </a:xfrm>
            <a:prstGeom prst="rect">
              <a:avLst/>
            </a:prstGeom>
            <a:noFill/>
          </p:spPr>
        </p:pic>
        <p:pic>
          <p:nvPicPr>
            <p:cNvPr id="75" name="Picture 294"/>
            <p:cNvPicPr>
              <a:picLocks noChangeAspect="1" noChangeArrowheads="1"/>
            </p:cNvPicPr>
            <p:nvPr/>
          </p:nvPicPr>
          <p:blipFill rotWithShape="1">
            <a:blip r:embed="rId4"/>
            <a:srcRect l="11548"/>
            <a:stretch/>
          </p:blipFill>
          <p:spPr bwMode="auto">
            <a:xfrm>
              <a:off x="8783607" y="1506788"/>
              <a:ext cx="2865309" cy="2165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" name="AutoShape 12"/>
            <p:cNvSpPr>
              <a:spLocks noChangeArrowheads="1"/>
            </p:cNvSpPr>
            <p:nvPr/>
          </p:nvSpPr>
          <p:spPr bwMode="auto">
            <a:xfrm>
              <a:off x="5709747" y="3699890"/>
              <a:ext cx="2633110" cy="379424"/>
            </a:xfrm>
            <a:prstGeom prst="roundRect">
              <a:avLst>
                <a:gd name="adj" fmla="val 16667"/>
              </a:avLst>
            </a:prstGeom>
            <a:solidFill>
              <a:srgbClr val="CCDED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lIns="95784" tIns="47892" rIns="95784" bIns="47892">
              <a:spAutoFit/>
            </a:bodyPr>
            <a:lstStyle/>
            <a:p>
              <a:pPr algn="ctr" defTabSz="957776" eaLnBrk="0" hangingPunct="0">
                <a:defRPr/>
              </a:pPr>
              <a:r>
                <a:rPr lang="en-GB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650 mm width – 5-6 stations</a:t>
              </a:r>
              <a:endPara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77" name="AutoShape 12"/>
            <p:cNvSpPr>
              <a:spLocks noChangeArrowheads="1"/>
            </p:cNvSpPr>
            <p:nvPr/>
          </p:nvSpPr>
          <p:spPr bwMode="auto">
            <a:xfrm>
              <a:off x="8783607" y="3699890"/>
              <a:ext cx="2881351" cy="379424"/>
            </a:xfrm>
            <a:prstGeom prst="roundRect">
              <a:avLst>
                <a:gd name="adj" fmla="val 16667"/>
              </a:avLst>
            </a:prstGeom>
            <a:solidFill>
              <a:srgbClr val="CCDED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lIns="95784" tIns="47892" rIns="95784" bIns="47892">
              <a:spAutoFit/>
            </a:bodyPr>
            <a:lstStyle/>
            <a:p>
              <a:pPr algn="ctr" defTabSz="957776" eaLnBrk="0" hangingPunct="0">
                <a:defRPr/>
              </a:pPr>
              <a:r>
                <a:rPr lang="en-GB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715 mm … 2000 mm width</a:t>
              </a:r>
              <a:endPara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78" name="Grafik 77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2" t="2263" r="10277" b="671"/>
            <a:stretch/>
          </p:blipFill>
          <p:spPr>
            <a:xfrm>
              <a:off x="3157971" y="1504632"/>
              <a:ext cx="2160252" cy="2142689"/>
            </a:xfrm>
            <a:prstGeom prst="rect">
              <a:avLst/>
            </a:prstGeom>
          </p:spPr>
        </p:pic>
        <p:sp>
          <p:nvSpPr>
            <p:cNvPr id="79" name="Textfeld 78"/>
            <p:cNvSpPr txBox="1"/>
            <p:nvPr/>
          </p:nvSpPr>
          <p:spPr>
            <a:xfrm>
              <a:off x="6847679" y="3378977"/>
              <a:ext cx="1481496" cy="2539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050" i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coFlex</a:t>
              </a:r>
              <a:r>
                <a:rPr lang="en-GB" sz="105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® 600 @ FHG-FEP</a:t>
              </a:r>
              <a:endParaRPr lang="en-GB" sz="1050" i="1" dirty="0"/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9831073" y="3377983"/>
              <a:ext cx="1763624" cy="2539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05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Production coater @ AMCOR</a:t>
              </a:r>
              <a:endParaRPr lang="en-GB" sz="1050" i="1" dirty="0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3747236" y="3344971"/>
              <a:ext cx="1524776" cy="2539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050" i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labFlex</a:t>
              </a:r>
              <a:r>
                <a:rPr lang="en-GB" sz="105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® 200 @ FHG-FEP</a:t>
              </a:r>
              <a:endParaRPr lang="en-GB" sz="1050" i="1" dirty="0"/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1544805" y="3351834"/>
              <a:ext cx="1034257" cy="2539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050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LB9 @ FHG-FEP</a:t>
              </a:r>
              <a:endParaRPr lang="en-GB" sz="1050" i="1" dirty="0"/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838201" y="4339771"/>
            <a:ext cx="1082675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Lab-2-Fab approach for all processing facilities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 Each process available from TRL 4 to TRL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7+</a:t>
            </a:r>
            <a:endParaRPr lang="en-GB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Facility upgrades target</a:t>
            </a:r>
          </a:p>
          <a:p>
            <a:pPr lvl="1">
              <a:spcBef>
                <a:spcPts val="1200"/>
              </a:spcBef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(1)  Ability to process biopolymers and poly-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olefines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(2) enhanced productivity and efficiency</a:t>
            </a:r>
            <a:b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(3)  improved reliability and process yield 			(4) advanced inline quality control</a:t>
            </a:r>
          </a:p>
        </p:txBody>
      </p:sp>
    </p:spTree>
    <p:extLst>
      <p:ext uri="{BB962C8B-B14F-4D97-AF65-F5344CB8AC3E}">
        <p14:creationId xmlns:p14="http://schemas.microsoft.com/office/powerpoint/2010/main" val="48505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35962"/>
            <a:ext cx="10515600" cy="739775"/>
          </a:xfrm>
        </p:spPr>
        <p:txBody>
          <a:bodyPr/>
          <a:lstStyle/>
          <a:p>
            <a:r>
              <a:rPr lang="de-DE" dirty="0" smtClean="0"/>
              <a:t>Industrial </a:t>
            </a:r>
            <a:r>
              <a:rPr lang="de-DE" dirty="0" err="1" smtClean="0"/>
              <a:t>Use</a:t>
            </a:r>
            <a:r>
              <a:rPr lang="de-DE" dirty="0" smtClean="0"/>
              <a:t> Scenarios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96D1D"/>
                </a:solidFill>
                <a:cs typeface="Calibri" panose="020F0502020204030204" pitchFamily="34" charset="0"/>
                <a:sym typeface="Arial"/>
              </a:rPr>
              <a:t>14th International Symposium on Flexible Organic Electronics (ISFOE 2020)</a:t>
            </a:r>
            <a:endParaRPr lang="en-GB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38" y="1412776"/>
            <a:ext cx="2880320" cy="1595467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1399774" y="2942231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Marine </a:t>
            </a:r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degradable</a:t>
            </a:r>
            <a:endParaRPr lang="de-DE" sz="16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Shampoo </a:t>
            </a:r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sachets</a:t>
            </a:r>
            <a:endParaRPr lang="de-DE" sz="16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4108553" y="1212781"/>
            <a:ext cx="3312834" cy="2160845"/>
            <a:chOff x="4779719" y="1473468"/>
            <a:chExt cx="3312834" cy="2160845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2700" y="1473468"/>
              <a:ext cx="2760216" cy="1648267"/>
            </a:xfrm>
            <a:prstGeom prst="rect">
              <a:avLst/>
            </a:prstGeom>
            <a:noFill/>
          </p:spPr>
        </p:pic>
        <p:sp>
          <p:nvSpPr>
            <p:cNvPr id="11" name="Textfeld 10"/>
            <p:cNvSpPr txBox="1"/>
            <p:nvPr/>
          </p:nvSpPr>
          <p:spPr>
            <a:xfrm>
              <a:off x="4779719" y="3295759"/>
              <a:ext cx="33128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Paper-</a:t>
              </a:r>
              <a:r>
                <a:rPr lang="de-DE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based</a:t>
              </a:r>
              <a:r>
                <a:rPr lang="de-DE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fresh</a:t>
              </a:r>
              <a:r>
                <a:rPr lang="de-DE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food</a:t>
              </a:r>
              <a:r>
                <a:rPr lang="de-DE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packaging</a:t>
              </a:r>
              <a:endPara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318499" y="5587982"/>
            <a:ext cx="3312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Recyclable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mono-polymer</a:t>
            </a:r>
          </a:p>
          <a:p>
            <a:pPr algn="ctr"/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drink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pouches</a:t>
            </a:r>
            <a:endParaRPr lang="de-DE" sz="16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"/>
          <a:stretch/>
        </p:blipFill>
        <p:spPr bwMode="auto">
          <a:xfrm>
            <a:off x="1019216" y="3712045"/>
            <a:ext cx="1652782" cy="18759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4" name="Gruppieren 13"/>
          <p:cNvGrpSpPr/>
          <p:nvPr/>
        </p:nvGrpSpPr>
        <p:grpSpPr>
          <a:xfrm>
            <a:off x="7968084" y="1237193"/>
            <a:ext cx="4137566" cy="1738185"/>
            <a:chOff x="7968084" y="1237193"/>
            <a:chExt cx="4137566" cy="1738185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5" r="13019"/>
            <a:stretch/>
          </p:blipFill>
          <p:spPr bwMode="auto">
            <a:xfrm>
              <a:off x="7968084" y="1292555"/>
              <a:ext cx="2140592" cy="168282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xtfeld 15"/>
            <p:cNvSpPr txBox="1"/>
            <p:nvPr/>
          </p:nvSpPr>
          <p:spPr>
            <a:xfrm>
              <a:off x="9873402" y="1237193"/>
              <a:ext cx="2232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Biodegradable</a:t>
              </a:r>
              <a:endPara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endParaRPr>
            </a:p>
            <a:p>
              <a:pPr algn="ctr"/>
              <a:r>
                <a:rPr lang="de-DE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security</a:t>
              </a:r>
              <a:r>
                <a:rPr lang="de-DE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labels</a:t>
              </a:r>
              <a:endPara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8350011" y="3101033"/>
            <a:ext cx="2700648" cy="2797125"/>
            <a:chOff x="6922950" y="3160866"/>
            <a:chExt cx="2700648" cy="2797125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r="7459"/>
            <a:stretch/>
          </p:blipFill>
          <p:spPr bwMode="auto">
            <a:xfrm>
              <a:off x="7358632" y="3160866"/>
              <a:ext cx="2264966" cy="231110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Textfeld 18"/>
            <p:cNvSpPr txBox="1"/>
            <p:nvPr/>
          </p:nvSpPr>
          <p:spPr>
            <a:xfrm>
              <a:off x="6922950" y="5373216"/>
              <a:ext cx="2700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Selective</a:t>
              </a:r>
              <a:r>
                <a:rPr lang="de-DE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and</a:t>
              </a:r>
              <a:r>
                <a:rPr lang="de-DE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switchable</a:t>
              </a:r>
              <a:endParaRPr lang="de-DE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endParaRPr>
            </a:p>
            <a:p>
              <a:pPr algn="ctr"/>
              <a:r>
                <a:rPr lang="de-DE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water</a:t>
              </a:r>
              <a:r>
                <a:rPr lang="de-DE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filter</a:t>
              </a:r>
              <a:r>
                <a:rPr lang="de-DE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de-DE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membranes</a:t>
              </a:r>
              <a:endPara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929" y="1872840"/>
            <a:ext cx="977312" cy="62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19" y="2903018"/>
            <a:ext cx="690256" cy="690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uppieren 21"/>
          <p:cNvGrpSpPr/>
          <p:nvPr/>
        </p:nvGrpSpPr>
        <p:grpSpPr>
          <a:xfrm>
            <a:off x="3862958" y="3849523"/>
            <a:ext cx="5486560" cy="2119920"/>
            <a:chOff x="4105797" y="3849523"/>
            <a:chExt cx="5486560" cy="2119920"/>
          </a:xfrm>
        </p:grpSpPr>
        <p:pic>
          <p:nvPicPr>
            <p:cNvPr id="23" name="Immagine 28" descr="D:\Images\150915_Alfa-Romeo_Francoforte_11.jpg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05797" y="3849523"/>
              <a:ext cx="2785913" cy="21199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4" name="Textfeld 23"/>
            <p:cNvSpPr txBox="1"/>
            <p:nvPr/>
          </p:nvSpPr>
          <p:spPr>
            <a:xfrm>
              <a:off x="6891710" y="3975478"/>
              <a:ext cx="2700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Innovative </a:t>
              </a:r>
              <a:r>
                <a:rPr lang="de-DE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plastic</a:t>
              </a:r>
              <a:endPara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endParaRPr>
            </a:p>
            <a:p>
              <a:r>
                <a:rPr lang="de-DE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surfaces</a:t>
              </a:r>
              <a:r>
                <a:rPr lang="de-DE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in </a:t>
              </a:r>
              <a:r>
                <a:rPr lang="de-DE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cars</a:t>
              </a:r>
              <a:endPara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5" name="Pictur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750" y="4639066"/>
              <a:ext cx="1260211" cy="5330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085" y="4659392"/>
            <a:ext cx="1214742" cy="65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20002" r="21764" b="18046"/>
          <a:stretch/>
        </p:blipFill>
        <p:spPr bwMode="auto">
          <a:xfrm>
            <a:off x="5971110" y="2549033"/>
            <a:ext cx="1582081" cy="5445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273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5636" y="365125"/>
            <a:ext cx="10948164" cy="739775"/>
          </a:xfrm>
        </p:spPr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I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smtClean="0"/>
              <a:t>an </a:t>
            </a:r>
            <a:r>
              <a:rPr lang="de-DE" dirty="0" smtClean="0"/>
              <a:t>OITB ?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96D1D"/>
                </a:solidFill>
                <a:cs typeface="Calibri" panose="020F0502020204030204" pitchFamily="34" charset="0"/>
                <a:sym typeface="Arial"/>
              </a:rPr>
              <a:t>14th International Symposium on Flexible Organic Electronics (ISFOE 2020)</a:t>
            </a:r>
            <a:endParaRPr lang="en-GB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12</a:t>
            </a:fld>
            <a:endParaRPr lang="en-GB"/>
          </a:p>
        </p:txBody>
      </p:sp>
      <p:sp>
        <p:nvSpPr>
          <p:cNvPr id="24" name="TextBox 7"/>
          <p:cNvSpPr txBox="1"/>
          <p:nvPr/>
        </p:nvSpPr>
        <p:spPr>
          <a:xfrm>
            <a:off x="405636" y="1691978"/>
            <a:ext cx="679031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Holistic Services from a single contractor (SEP company)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contract – multifold services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focused on customer needs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Innovation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Services from &gt; 10 EU countries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in your language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Renowned experts assemble best-suited,</a:t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“best value for money” services for your innovation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 does all management and progress tracking!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Customer-friendly liability and warranty terms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pilot production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 Business Services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Coaching and Finance Access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Link to Investors and Access to R&amp;I Funds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Coaching and consulting on business models and markets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IPR services and due diligence</a:t>
            </a:r>
            <a:endParaRPr lang="en-US" sz="1600" dirty="0"/>
          </a:p>
        </p:txBody>
      </p:sp>
      <p:grpSp>
        <p:nvGrpSpPr>
          <p:cNvPr id="25" name="Gruppieren 24"/>
          <p:cNvGrpSpPr/>
          <p:nvPr/>
        </p:nvGrpSpPr>
        <p:grpSpPr>
          <a:xfrm>
            <a:off x="6496186" y="1961346"/>
            <a:ext cx="5349825" cy="3702744"/>
            <a:chOff x="6338246" y="1841789"/>
            <a:chExt cx="5349825" cy="3702744"/>
          </a:xfrm>
        </p:grpSpPr>
        <p:sp>
          <p:nvSpPr>
            <p:cNvPr id="26" name="Rechteck 25"/>
            <p:cNvSpPr/>
            <p:nvPr/>
          </p:nvSpPr>
          <p:spPr>
            <a:xfrm>
              <a:off x="8113264" y="1841789"/>
              <a:ext cx="1979214" cy="7829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(SME) Client</a:t>
              </a:r>
            </a:p>
          </p:txBody>
        </p:sp>
        <p:sp>
          <p:nvSpPr>
            <p:cNvPr id="27" name="Abgerundetes Rechteck 26"/>
            <p:cNvSpPr/>
            <p:nvPr/>
          </p:nvSpPr>
          <p:spPr>
            <a:xfrm>
              <a:off x="8503933" y="3395233"/>
              <a:ext cx="1186541" cy="818988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FF2S SEP </a:t>
              </a:r>
              <a:r>
                <a:rPr lang="de-DE" dirty="0" err="1" smtClean="0"/>
                <a:t>company</a:t>
              </a:r>
              <a:endParaRPr lang="de-DE" dirty="0"/>
            </a:p>
          </p:txBody>
        </p:sp>
        <p:sp>
          <p:nvSpPr>
            <p:cNvPr id="28" name="Ellipse 27"/>
            <p:cNvSpPr/>
            <p:nvPr/>
          </p:nvSpPr>
          <p:spPr>
            <a:xfrm>
              <a:off x="6338246" y="3059488"/>
              <a:ext cx="1656000" cy="72000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/>
                <a:t>Material Design &amp; Development</a:t>
              </a:r>
              <a:endParaRPr lang="de-DE" sz="1400" dirty="0"/>
            </a:p>
          </p:txBody>
        </p:sp>
        <p:sp>
          <p:nvSpPr>
            <p:cNvPr id="29" name="Ellipse 28"/>
            <p:cNvSpPr/>
            <p:nvPr/>
          </p:nvSpPr>
          <p:spPr>
            <a:xfrm>
              <a:off x="6728782" y="3959663"/>
              <a:ext cx="1656000" cy="72000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 smtClean="0"/>
                <a:t>Application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testing</a:t>
              </a:r>
              <a:endParaRPr lang="de-DE" sz="1400" dirty="0"/>
            </a:p>
          </p:txBody>
        </p:sp>
        <p:sp>
          <p:nvSpPr>
            <p:cNvPr id="30" name="Ellipse 29"/>
            <p:cNvSpPr/>
            <p:nvPr/>
          </p:nvSpPr>
          <p:spPr>
            <a:xfrm>
              <a:off x="9884138" y="2962607"/>
              <a:ext cx="1786908" cy="72000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/>
                <a:t>Marketing, Customers </a:t>
              </a:r>
              <a:r>
                <a:rPr lang="de-DE" sz="1400" dirty="0" err="1" smtClean="0"/>
                <a:t>and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Sales</a:t>
              </a:r>
              <a:endParaRPr lang="de-DE" sz="1400" dirty="0"/>
            </a:p>
          </p:txBody>
        </p:sp>
        <p:sp>
          <p:nvSpPr>
            <p:cNvPr id="31" name="Ellipse 30"/>
            <p:cNvSpPr/>
            <p:nvPr/>
          </p:nvSpPr>
          <p:spPr>
            <a:xfrm>
              <a:off x="7748670" y="4824533"/>
              <a:ext cx="1656000" cy="72000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/>
                <a:t>Access </a:t>
              </a:r>
              <a:r>
                <a:rPr lang="de-DE" sz="1400" dirty="0" err="1" smtClean="0"/>
                <a:t>to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innovation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funds</a:t>
              </a:r>
              <a:endParaRPr lang="de-DE" sz="1400" dirty="0"/>
            </a:p>
          </p:txBody>
        </p:sp>
        <p:sp>
          <p:nvSpPr>
            <p:cNvPr id="32" name="Ellipse 31"/>
            <p:cNvSpPr/>
            <p:nvPr/>
          </p:nvSpPr>
          <p:spPr>
            <a:xfrm>
              <a:off x="10032071" y="3795734"/>
              <a:ext cx="1656000" cy="72000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/>
                <a:t>Coaching </a:t>
              </a:r>
              <a:r>
                <a:rPr lang="de-DE" sz="1400" dirty="0" err="1" smtClean="0"/>
                <a:t>for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approaching</a:t>
              </a:r>
              <a:r>
                <a:rPr lang="de-DE" sz="1400" dirty="0" smtClean="0"/>
                <a:t> Investors</a:t>
              </a:r>
              <a:endParaRPr lang="de-DE" sz="1400" dirty="0"/>
            </a:p>
          </p:txBody>
        </p:sp>
        <p:sp>
          <p:nvSpPr>
            <p:cNvPr id="33" name="Ellipse 32"/>
            <p:cNvSpPr/>
            <p:nvPr/>
          </p:nvSpPr>
          <p:spPr>
            <a:xfrm>
              <a:off x="9400314" y="4532348"/>
              <a:ext cx="1656000" cy="72000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/>
                <a:t>(Pilot)</a:t>
              </a:r>
              <a:r>
                <a:rPr lang="de-DE" sz="1400" dirty="0" err="1" smtClean="0"/>
                <a:t>Production</a:t>
              </a:r>
              <a:endParaRPr lang="de-DE" sz="1400" dirty="0"/>
            </a:p>
          </p:txBody>
        </p:sp>
        <p:cxnSp>
          <p:nvCxnSpPr>
            <p:cNvPr id="34" name="Gerade Verbindung mit Pfeil 33"/>
            <p:cNvCxnSpPr>
              <a:stCxn id="26" idx="2"/>
              <a:endCxn id="27" idx="0"/>
            </p:cNvCxnSpPr>
            <p:nvPr/>
          </p:nvCxnSpPr>
          <p:spPr>
            <a:xfrm flipH="1">
              <a:off x="9097204" y="2624755"/>
              <a:ext cx="5667" cy="770478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>
              <a:endCxn id="28" idx="6"/>
            </p:cNvCxnSpPr>
            <p:nvPr/>
          </p:nvCxnSpPr>
          <p:spPr>
            <a:xfrm flipH="1" flipV="1">
              <a:off x="7994246" y="3419488"/>
              <a:ext cx="507767" cy="179416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Gerade Verbindung mit Pfeil 35"/>
            <p:cNvCxnSpPr>
              <a:endCxn id="29" idx="7"/>
            </p:cNvCxnSpPr>
            <p:nvPr/>
          </p:nvCxnSpPr>
          <p:spPr>
            <a:xfrm flipH="1">
              <a:off x="8142266" y="3933256"/>
              <a:ext cx="359747" cy="131849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>
              <a:endCxn id="31" idx="0"/>
            </p:cNvCxnSpPr>
            <p:nvPr/>
          </p:nvCxnSpPr>
          <p:spPr>
            <a:xfrm flipH="1">
              <a:off x="8576670" y="4247449"/>
              <a:ext cx="197353" cy="577084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>
              <a:endCxn id="33" idx="1"/>
            </p:cNvCxnSpPr>
            <p:nvPr/>
          </p:nvCxnSpPr>
          <p:spPr>
            <a:xfrm>
              <a:off x="9400314" y="4247449"/>
              <a:ext cx="242516" cy="390341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>
              <a:endCxn id="32" idx="2"/>
            </p:cNvCxnSpPr>
            <p:nvPr/>
          </p:nvCxnSpPr>
          <p:spPr>
            <a:xfrm>
              <a:off x="9724385" y="3994131"/>
              <a:ext cx="307686" cy="161603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Gerade Verbindung mit Pfeil 39"/>
            <p:cNvCxnSpPr>
              <a:stCxn id="30" idx="3"/>
            </p:cNvCxnSpPr>
            <p:nvPr/>
          </p:nvCxnSpPr>
          <p:spPr>
            <a:xfrm flipH="1">
              <a:off x="9698453" y="3577165"/>
              <a:ext cx="447372" cy="13330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404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Timeline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96D1D"/>
                </a:solidFill>
                <a:cs typeface="Calibri" panose="020F0502020204030204" pitchFamily="34" charset="0"/>
                <a:sym typeface="Arial"/>
              </a:rPr>
              <a:t>14th International Symposium on Flexible Organic Electronics (ISFOE 2020)</a:t>
            </a:r>
            <a:endParaRPr lang="en-GB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13</a:t>
            </a:fld>
            <a:endParaRPr lang="en-GB"/>
          </a:p>
        </p:txBody>
      </p:sp>
      <p:grpSp>
        <p:nvGrpSpPr>
          <p:cNvPr id="3" name="Gruppieren 2"/>
          <p:cNvGrpSpPr/>
          <p:nvPr/>
        </p:nvGrpSpPr>
        <p:grpSpPr>
          <a:xfrm>
            <a:off x="838200" y="735012"/>
            <a:ext cx="14736097" cy="5373846"/>
            <a:chOff x="838200" y="1104900"/>
            <a:chExt cx="13863135" cy="4670312"/>
          </a:xfrm>
        </p:grpSpPr>
        <p:grpSp>
          <p:nvGrpSpPr>
            <p:cNvPr id="20" name="Gruppieren 19"/>
            <p:cNvGrpSpPr/>
            <p:nvPr/>
          </p:nvGrpSpPr>
          <p:grpSpPr>
            <a:xfrm>
              <a:off x="838200" y="1104900"/>
              <a:ext cx="5188049" cy="4653327"/>
              <a:chOff x="4639345" y="1460236"/>
              <a:chExt cx="6419655" cy="4653327"/>
            </a:xfrm>
          </p:grpSpPr>
          <p:sp>
            <p:nvSpPr>
              <p:cNvPr id="21" name="Form 20"/>
              <p:cNvSpPr/>
              <p:nvPr/>
            </p:nvSpPr>
            <p:spPr>
              <a:xfrm>
                <a:off x="4639345" y="1460236"/>
                <a:ext cx="6419655" cy="4653327"/>
              </a:xfrm>
              <a:prstGeom prst="swooshArrow">
                <a:avLst>
                  <a:gd name="adj1" fmla="val 25000"/>
                  <a:gd name="adj2" fmla="val 25000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z="-300000" prstMaterial="plastic"/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2" name="Ellipse 21"/>
              <p:cNvSpPr/>
              <p:nvPr/>
            </p:nvSpPr>
            <p:spPr>
              <a:xfrm>
                <a:off x="5032147" y="5245851"/>
                <a:ext cx="147652" cy="118800"/>
              </a:xfrm>
              <a:prstGeom prst="ellipse">
                <a:avLst/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Ellipse 22"/>
              <p:cNvSpPr/>
              <p:nvPr/>
            </p:nvSpPr>
            <p:spPr>
              <a:xfrm>
                <a:off x="5767673" y="4303473"/>
                <a:ext cx="231107" cy="187200"/>
              </a:xfrm>
              <a:prstGeom prst="ellipse">
                <a:avLst/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Ellipse 23"/>
              <p:cNvSpPr/>
              <p:nvPr/>
            </p:nvSpPr>
            <p:spPr>
              <a:xfrm>
                <a:off x="6890710" y="3478756"/>
                <a:ext cx="308143" cy="248400"/>
              </a:xfrm>
              <a:prstGeom prst="ellipse">
                <a:avLst/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Ellipse 24"/>
              <p:cNvSpPr/>
              <p:nvPr/>
            </p:nvSpPr>
            <p:spPr>
              <a:xfrm>
                <a:off x="8310182" y="2831973"/>
                <a:ext cx="398019" cy="320400"/>
              </a:xfrm>
              <a:prstGeom prst="ellipse">
                <a:avLst/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Ellipse 25"/>
              <p:cNvSpPr/>
              <p:nvPr/>
            </p:nvSpPr>
            <p:spPr>
              <a:xfrm>
                <a:off x="9675860" y="2352233"/>
                <a:ext cx="507152" cy="410400"/>
              </a:xfrm>
              <a:prstGeom prst="ellipse">
                <a:avLst/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27" name="Textfeld 26"/>
            <p:cNvSpPr txBox="1"/>
            <p:nvPr/>
          </p:nvSpPr>
          <p:spPr>
            <a:xfrm>
              <a:off x="1326303" y="4891902"/>
              <a:ext cx="5967663" cy="561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ea typeface="Tahoma" panose="020B0604030504040204" pitchFamily="34" charset="0"/>
                  <a:cs typeface="Tahoma" panose="020B0604030504040204" pitchFamily="34" charset="0"/>
                </a:rPr>
                <a:t>2020</a:t>
              </a:r>
              <a: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  <a:t>: OITB Member Pilot </a:t>
              </a:r>
              <a:r>
                <a:rPr lang="de-DE" dirty="0" err="1" smtClean="0">
                  <a:ea typeface="Tahoma" panose="020B0604030504040204" pitchFamily="34" charset="0"/>
                  <a:cs typeface="Tahoma" panose="020B0604030504040204" pitchFamily="34" charset="0"/>
                </a:rPr>
                <a:t>Facilities</a:t>
              </a:r>
              <a: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dirty="0" err="1" smtClean="0">
                  <a:ea typeface="Tahoma" panose="020B0604030504040204" pitchFamily="34" charset="0"/>
                  <a:cs typeface="Tahoma" panose="020B0604030504040204" pitchFamily="34" charset="0"/>
                </a:rPr>
                <a:t>accessible</a:t>
              </a:r>
              <a: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dirty="0" err="1" smtClean="0">
                  <a:ea typeface="Tahoma" panose="020B0604030504040204" pitchFamily="34" charset="0"/>
                  <a:cs typeface="Tahoma" panose="020B0604030504040204" pitchFamily="34" charset="0"/>
                </a:rPr>
                <a:t>for</a:t>
              </a:r>
              <a: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  <a:t> Customer</a:t>
              </a:r>
              <a:b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de-DE" dirty="0" err="1" smtClean="0">
                  <a:ea typeface="Tahoma" panose="020B0604030504040204" pitchFamily="34" charset="0"/>
                  <a:cs typeface="Tahoma" panose="020B0604030504040204" pitchFamily="34" charset="0"/>
                </a:rPr>
                <a:t>direct</a:t>
              </a:r>
              <a: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dirty="0" err="1" smtClean="0">
                  <a:ea typeface="Tahoma" panose="020B0604030504040204" pitchFamily="34" charset="0"/>
                  <a:cs typeface="Tahoma" panose="020B0604030504040204" pitchFamily="34" charset="0"/>
                </a:rPr>
                <a:t>contracts</a:t>
              </a:r>
              <a:r>
                <a:rPr lang="de-DE" dirty="0"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2001696" y="4074584"/>
              <a:ext cx="6732198" cy="561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2">
                      <a:lumMod val="7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b="1" dirty="0" smtClean="0">
                  <a:solidFill>
                    <a:schemeClr val="accent2">
                      <a:lumMod val="7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Early </a:t>
              </a:r>
              <a:r>
                <a:rPr lang="de-DE" b="1" dirty="0" smtClean="0">
                  <a:solidFill>
                    <a:schemeClr val="accent2">
                      <a:lumMod val="7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2021</a:t>
              </a:r>
              <a:r>
                <a:rPr lang="de-DE" dirty="0" smtClean="0">
                  <a:solidFill>
                    <a:schemeClr val="accent2">
                      <a:lumMod val="7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: Single Entry Point </a:t>
              </a:r>
              <a:r>
                <a:rPr lang="de-DE" dirty="0" err="1" smtClean="0">
                  <a:solidFill>
                    <a:schemeClr val="accent2">
                      <a:lumMod val="7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company</a:t>
              </a:r>
              <a:r>
                <a:rPr lang="de-DE" dirty="0" smtClean="0">
                  <a:solidFill>
                    <a:schemeClr val="accent2">
                      <a:lumMod val="7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operational </a:t>
              </a:r>
              <a:br>
                <a:rPr lang="de-DE" dirty="0" smtClean="0">
                  <a:solidFill>
                    <a:schemeClr val="accent2">
                      <a:lumMod val="7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dirty="0" err="1" smtClean="0">
                  <a:solidFill>
                    <a:schemeClr val="accent2">
                      <a:lumMod val="7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and</a:t>
              </a:r>
              <a:r>
                <a:rPr lang="de-DE" dirty="0" smtClean="0">
                  <a:solidFill>
                    <a:schemeClr val="accent2">
                      <a:lumMod val="7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FlexFunction2Sustain </a:t>
              </a:r>
              <a:r>
                <a:rPr lang="de-DE" dirty="0" err="1" smtClean="0">
                  <a:solidFill>
                    <a:schemeClr val="accent2">
                      <a:lumMod val="7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Consortium</a:t>
              </a:r>
              <a:r>
                <a:rPr lang="de-DE" dirty="0" smtClean="0">
                  <a:solidFill>
                    <a:schemeClr val="accent2">
                      <a:lumMod val="7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Member</a:t>
              </a:r>
              <a:endParaRPr lang="de-DE" dirty="0"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2981217" y="3316312"/>
              <a:ext cx="9209646" cy="561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de-DE" b="1" dirty="0" smtClean="0">
                  <a:ea typeface="Tahoma" panose="020B0604030504040204" pitchFamily="34" charset="0"/>
                  <a:cs typeface="Tahoma" panose="020B0604030504040204" pitchFamily="34" charset="0"/>
                </a:rPr>
                <a:t>2022</a:t>
              </a:r>
              <a: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  <a:t>: Pilot </a:t>
              </a:r>
              <a:r>
                <a:rPr lang="de-DE" dirty="0" err="1" smtClean="0">
                  <a:ea typeface="Tahoma" panose="020B0604030504040204" pitchFamily="34" charset="0"/>
                  <a:cs typeface="Tahoma" panose="020B0604030504040204" pitchFamily="34" charset="0"/>
                </a:rPr>
                <a:t>lines</a:t>
              </a:r>
              <a: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dirty="0" err="1" smtClean="0">
                  <a:ea typeface="Tahoma" panose="020B0604030504040204" pitchFamily="34" charset="0"/>
                  <a:cs typeface="Tahoma" panose="020B0604030504040204" pitchFamily="34" charset="0"/>
                </a:rPr>
                <a:t>upgraded</a:t>
              </a:r>
              <a: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dirty="0" err="1" smtClean="0">
                  <a:ea typeface="Tahoma" panose="020B0604030504040204" pitchFamily="34" charset="0"/>
                  <a:cs typeface="Tahoma" panose="020B0604030504040204" pitchFamily="34" charset="0"/>
                </a:rPr>
                <a:t>for</a:t>
              </a:r>
              <a: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dirty="0" err="1" smtClean="0">
                  <a:ea typeface="Tahoma" panose="020B0604030504040204" pitchFamily="34" charset="0"/>
                  <a:cs typeface="Tahoma" panose="020B0604030504040204" pitchFamily="34" charset="0"/>
                </a:rPr>
                <a:t>biodegradable</a:t>
              </a:r>
              <a: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dirty="0" err="1" smtClean="0">
                  <a:ea typeface="Tahoma" panose="020B0604030504040204" pitchFamily="34" charset="0"/>
                  <a:cs typeface="Tahoma" panose="020B0604030504040204" pitchFamily="34" charset="0"/>
                </a:rPr>
                <a:t>plastics</a:t>
              </a:r>
              <a: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b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dirty="0" err="1" smtClean="0">
                  <a:ea typeface="Tahoma" panose="020B0604030504040204" pitchFamily="34" charset="0"/>
                  <a:cs typeface="Tahoma" panose="020B0604030504040204" pitchFamily="34" charset="0"/>
                </a:rPr>
                <a:t>and</a:t>
              </a:r>
              <a: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dirty="0" err="1" smtClean="0">
                  <a:ea typeface="Tahoma" panose="020B0604030504040204" pitchFamily="34" charset="0"/>
                  <a:cs typeface="Tahoma" panose="020B0604030504040204" pitchFamily="34" charset="0"/>
                </a:rPr>
                <a:t>increased</a:t>
              </a:r>
              <a: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dirty="0" err="1" smtClean="0">
                  <a:ea typeface="Tahoma" panose="020B0604030504040204" pitchFamily="34" charset="0"/>
                  <a:cs typeface="Tahoma" panose="020B0604030504040204" pitchFamily="34" charset="0"/>
                </a:rPr>
                <a:t>productivity</a:t>
              </a:r>
              <a: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dirty="0" err="1" smtClean="0">
                  <a:ea typeface="Tahoma" panose="020B0604030504040204" pitchFamily="34" charset="0"/>
                  <a:cs typeface="Tahoma" panose="020B0604030504040204" pitchFamily="34" charset="0"/>
                </a:rPr>
                <a:t>and</a:t>
              </a:r>
              <a: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dirty="0" err="1" smtClean="0">
                  <a:ea typeface="Tahoma" panose="020B0604030504040204" pitchFamily="34" charset="0"/>
                  <a:cs typeface="Tahoma" panose="020B0604030504040204" pitchFamily="34" charset="0"/>
                </a:rPr>
                <a:t>reliability</a:t>
              </a:r>
              <a:endParaRPr lang="de-DE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4219583" y="2645187"/>
              <a:ext cx="9209646" cy="32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accent2">
                      <a:lumMod val="7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December 2021 and 2022</a:t>
              </a:r>
              <a:r>
                <a:rPr lang="en-GB" dirty="0" smtClean="0">
                  <a:solidFill>
                    <a:schemeClr val="accent2">
                      <a:lumMod val="7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: Competitive Calls for pre-commercial pilot projects</a:t>
              </a:r>
              <a:endParaRPr lang="en-GB" dirty="0"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5491689" y="1980891"/>
              <a:ext cx="9209646" cy="32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ea typeface="Tahoma" panose="020B0604030504040204" pitchFamily="34" charset="0"/>
                  <a:cs typeface="Tahoma" panose="020B0604030504040204" pitchFamily="34" charset="0"/>
                </a:rPr>
                <a:t>2024</a:t>
              </a:r>
              <a: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de-DE" dirty="0" err="1" smtClean="0">
                  <a:ea typeface="Tahoma" panose="020B0604030504040204" pitchFamily="34" charset="0"/>
                  <a:cs typeface="Tahoma" panose="020B0604030504040204" pitchFamily="34" charset="0"/>
                </a:rPr>
                <a:t>Sustainable</a:t>
              </a:r>
              <a:r>
                <a:rPr lang="de-DE" dirty="0" smtClean="0">
                  <a:ea typeface="Tahoma" panose="020B0604030504040204" pitchFamily="34" charset="0"/>
                  <a:cs typeface="Tahoma" panose="020B0604030504040204" pitchFamily="34" charset="0"/>
                </a:rPr>
                <a:t> FlexFunction2Sustain OITB Operation</a:t>
              </a:r>
              <a:endParaRPr lang="de-DE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2" name="Grafik 31" descr="ht500:service-guide [Kühling&amp;Kühling Documentation]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3353" y="3497386"/>
              <a:ext cx="3362105" cy="2277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7798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500" y="225425"/>
            <a:ext cx="10782300" cy="73977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2020 – COVID-19 Epidemic Emergency Response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96D1D"/>
                </a:solidFill>
                <a:cs typeface="Calibri" panose="020F0502020204030204" pitchFamily="34" charset="0"/>
                <a:sym typeface="Arial"/>
              </a:rPr>
              <a:t>14th International Symposium on Flexible Organic Electronics (ISFOE 2020)</a:t>
            </a:r>
            <a:endParaRPr lang="en-GB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14</a:t>
            </a:fld>
            <a:endParaRPr lang="en-GB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571500" y="1359102"/>
            <a:ext cx="1760021" cy="2206080"/>
            <a:chOff x="571500" y="1359102"/>
            <a:chExt cx="1760021" cy="2206080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" y="1359102"/>
              <a:ext cx="1760021" cy="1767212"/>
            </a:xfrm>
            <a:prstGeom prst="rect">
              <a:avLst/>
            </a:prstGeom>
          </p:spPr>
        </p:pic>
        <p:cxnSp>
          <p:nvCxnSpPr>
            <p:cNvPr id="12" name="Gerade Verbindung mit Pfeil 11"/>
            <p:cNvCxnSpPr/>
            <p:nvPr/>
          </p:nvCxnSpPr>
          <p:spPr>
            <a:xfrm>
              <a:off x="604321" y="3209925"/>
              <a:ext cx="1727200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995399" y="3195850"/>
              <a:ext cx="89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120 nm</a:t>
              </a:r>
              <a:endParaRPr lang="en-GB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2569582" y="1576676"/>
            <a:ext cx="96224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Anti-Glare Coatings on Plastic Personal Face Shields 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Anti-microbial and anti-viral surfaces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Anti-viral nanoparticle-in-matrix and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nano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-porous coatings </a:t>
            </a:r>
            <a:b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 virus-repellent surfaces in public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transport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sym typeface="Wingdings" panose="05000000000000000000" pitchFamily="2" charset="2"/>
            </a:endParaRP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Nanoimprint Lithography of micro- &amp; nanostructured surfaces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Large-area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high-throughput sterilisation of surfaces and medical devices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 electron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beams</a:t>
            </a:r>
            <a:endParaRPr lang="en-GB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 atmospheric pressure inert or reactive plasma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treatment</a:t>
            </a:r>
            <a:endParaRPr lang="en-GB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Metal coated membranes for virus diagnostics in fluids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Electrically charged membranes for virus accumulation</a:t>
            </a:r>
            <a:b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 Faster and more reliable diagnostics</a:t>
            </a:r>
            <a:endParaRPr lang="en-GB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2228" y="1191678"/>
            <a:ext cx="2115072" cy="1410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feld 33"/>
          <p:cNvSpPr txBox="1"/>
          <p:nvPr/>
        </p:nvSpPr>
        <p:spPr>
          <a:xfrm>
            <a:off x="9609717" y="2604256"/>
            <a:ext cx="2126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Image source: Berliner </a:t>
            </a:r>
            <a:r>
              <a:rPr lang="en-GB" sz="1200" dirty="0" err="1" smtClean="0"/>
              <a:t>Zeitung</a:t>
            </a:r>
            <a:endParaRPr lang="en-GB" sz="1200" dirty="0"/>
          </a:p>
        </p:txBody>
      </p:sp>
      <p:sp>
        <p:nvSpPr>
          <p:cNvPr id="17" name="Textfeld 16"/>
          <p:cNvSpPr txBox="1"/>
          <p:nvPr/>
        </p:nvSpPr>
        <p:spPr>
          <a:xfrm>
            <a:off x="571501" y="3530557"/>
            <a:ext cx="18817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„</a:t>
            </a:r>
            <a:r>
              <a:rPr lang="de-DE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Viruses</a:t>
            </a:r>
            <a:r>
              <a:rPr lang="de-DE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</a:t>
            </a:r>
            <a:r>
              <a:rPr lang="de-DE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electrically</a:t>
            </a:r>
            <a:endParaRPr lang="de-DE" sz="14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de-DE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charged</a:t>
            </a:r>
            <a:r>
              <a:rPr lang="de-DE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organic</a:t>
            </a:r>
            <a:r>
              <a:rPr lang="de-DE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nanoparticles</a:t>
            </a:r>
            <a:r>
              <a:rPr lang="de-DE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endParaRPr lang="de-DE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8956936" y="3899889"/>
            <a:ext cx="2844104" cy="2108770"/>
            <a:chOff x="8991600" y="3041987"/>
            <a:chExt cx="2844104" cy="2108770"/>
          </a:xfrm>
        </p:grpSpPr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D9D16053-B68A-4D4C-AAEF-F118CD505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526"/>
            <a:stretch/>
          </p:blipFill>
          <p:spPr>
            <a:xfrm>
              <a:off x="8991600" y="4148217"/>
              <a:ext cx="2820364" cy="10025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D9D16053-B68A-4D4C-AAEF-F118CD505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3" r="66946"/>
            <a:stretch/>
          </p:blipFill>
          <p:spPr>
            <a:xfrm>
              <a:off x="10445054" y="3041987"/>
              <a:ext cx="1390650" cy="10025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3906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96D1D"/>
                </a:solidFill>
                <a:cs typeface="Calibri" panose="020F0502020204030204" pitchFamily="34" charset="0"/>
                <a:sym typeface="Arial"/>
              </a:rPr>
              <a:t>14th International Symposium on Flexible Organic Electronics (ISFOE 2020)</a:t>
            </a:r>
            <a:endParaRPr lang="en-GB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15</a:t>
            </a:fld>
            <a:endParaRPr lang="en-GB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listening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25" name="CuadroTexto 22"/>
          <p:cNvSpPr txBox="1"/>
          <p:nvPr/>
        </p:nvSpPr>
        <p:spPr>
          <a:xfrm>
            <a:off x="1906565" y="1404911"/>
            <a:ext cx="87460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Coordinator Contact</a:t>
            </a:r>
            <a:endParaRPr lang="en-GB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endParaRPr lang="en-GB" sz="28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Fraunhofer Institute for Organic Electronics, Electron Beam and Plasma Technology FEP</a:t>
            </a:r>
          </a:p>
          <a:p>
            <a:pPr algn="ctr"/>
            <a:endParaRPr lang="en-GB" sz="2400" dirty="0" smtClean="0">
              <a:solidFill>
                <a:schemeClr val="accent2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r>
              <a:rPr lang="en-GB" sz="2400" dirty="0" err="1" smtClean="0">
                <a:solidFill>
                  <a:schemeClr val="accent2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Dr.</a:t>
            </a:r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GB" sz="2400" dirty="0" err="1" smtClean="0">
                <a:solidFill>
                  <a:schemeClr val="accent2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rer</a:t>
            </a:r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 nat. John Fahlteich</a:t>
            </a:r>
            <a:endParaRPr lang="en-GB" sz="2400" dirty="0">
              <a:solidFill>
                <a:schemeClr val="accent2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John.Fahlteich@fep.fraunhofer.de</a:t>
            </a:r>
            <a:endParaRPr lang="en-GB" sz="2400" dirty="0">
              <a:solidFill>
                <a:schemeClr val="accent2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+49 351 2586 136</a:t>
            </a:r>
            <a:endParaRPr lang="en-GB" sz="2400" dirty="0">
              <a:solidFill>
                <a:schemeClr val="accent2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r>
              <a:rPr lang="en-GB" sz="2400" dirty="0" smtClean="0">
                <a:solidFill>
                  <a:schemeClr val="accent2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  <a:hlinkClick r:id="rId3"/>
              </a:rPr>
              <a:t>www.flexfunction2sustain.eu</a:t>
            </a:r>
            <a:endParaRPr lang="en-GB" sz="2400" dirty="0">
              <a:solidFill>
                <a:schemeClr val="accent2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6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07" y="5427385"/>
            <a:ext cx="943785" cy="63058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Rectángulo 13"/>
          <p:cNvSpPr/>
          <p:nvPr/>
        </p:nvSpPr>
        <p:spPr>
          <a:xfrm>
            <a:off x="1310092" y="5780972"/>
            <a:ext cx="10383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This project has received funding from the European Union’s Horizon 2020 research and innovation program under grant agreement No</a:t>
            </a:r>
            <a:r>
              <a:rPr lang="en-US" sz="1200" b="1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Tahoma" charset="0"/>
                <a:ea typeface="Tahoma" charset="0"/>
                <a:cs typeface="Tahoma" charset="0"/>
              </a:rPr>
              <a:t>862156</a:t>
            </a:r>
            <a:endParaRPr lang="es-ES" sz="1200" b="1" dirty="0">
              <a:solidFill>
                <a:schemeClr val="accent2">
                  <a:lumMod val="7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98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4">
            <a:extLst>
              <a:ext uri="{FF2B5EF4-FFF2-40B4-BE49-F238E27FC236}">
                <a16:creationId xmlns:a16="http://schemas.microsoft.com/office/drawing/2014/main" id="{333880CF-8795-4687-B967-C60D9CFA39E4}"/>
              </a:ext>
            </a:extLst>
          </p:cNvPr>
          <p:cNvSpPr/>
          <p:nvPr/>
        </p:nvSpPr>
        <p:spPr bwMode="auto">
          <a:xfrm flipH="1">
            <a:off x="10586243" y="5233731"/>
            <a:ext cx="1605757" cy="1624263"/>
          </a:xfrm>
          <a:prstGeom prst="rtTriangle">
            <a:avLst/>
          </a:prstGeom>
          <a:solidFill>
            <a:srgbClr val="ED8020"/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4050" dirty="0"/>
          </a:p>
        </p:txBody>
      </p:sp>
      <p:sp>
        <p:nvSpPr>
          <p:cNvPr id="27" name="Titel 2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an Open Innovation Test </a:t>
            </a:r>
            <a:r>
              <a:rPr lang="de-DE" dirty="0" err="1" smtClean="0"/>
              <a:t>Bed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25" name="Datumsplatzhalt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14th International Symposium on Flexible Organic Electronics (ISFOE 2020)</a:t>
            </a:r>
            <a:endParaRPr 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de-DE" smtClean="0"/>
              <a:t>2</a:t>
            </a:fld>
            <a:endParaRPr lang="de-DE" dirty="0"/>
          </a:p>
        </p:txBody>
      </p:sp>
      <p:sp>
        <p:nvSpPr>
          <p:cNvPr id="21" name="Fußzeilenplatzhalter 3"/>
          <p:cNvSpPr txBox="1">
            <a:spLocks/>
          </p:cNvSpPr>
          <p:nvPr/>
        </p:nvSpPr>
        <p:spPr>
          <a:xfrm>
            <a:off x="2046961" y="5750249"/>
            <a:ext cx="3240000" cy="153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GB" sz="1600" kern="1200" smtClean="0">
                <a:solidFill>
                  <a:srgbClr val="B85410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</a:pPr>
            <a:r>
              <a:rPr lang="de-DE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372331" y="1647392"/>
            <a:ext cx="11447337" cy="2448746"/>
            <a:chOff x="504301" y="888465"/>
            <a:chExt cx="11987098" cy="3505294"/>
          </a:xfrm>
        </p:grpSpPr>
        <p:sp>
          <p:nvSpPr>
            <p:cNvPr id="28" name="Ellipse 27"/>
            <p:cNvSpPr/>
            <p:nvPr/>
          </p:nvSpPr>
          <p:spPr bwMode="auto">
            <a:xfrm>
              <a:off x="2928537" y="1768365"/>
              <a:ext cx="6976169" cy="2625394"/>
            </a:xfrm>
            <a:prstGeom prst="ellipse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</a:gradFill>
            <a:ln>
              <a:headEnd type="arrow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Aft>
                  <a:spcPts val="300"/>
                </a:spcAft>
              </a:pPr>
              <a:r>
                <a:rPr lang="en-GB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Innovation = „New Ideas and creative thoughts in devices and methods“</a:t>
              </a:r>
            </a:p>
            <a:p>
              <a:pPr algn="ctr">
                <a:spcAft>
                  <a:spcPts val="300"/>
                </a:spcAft>
              </a:pPr>
              <a:r>
                <a:rPr lang="en-GB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rPr>
                <a:t>in Business World: </a:t>
              </a:r>
              <a:endPara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spcAft>
                  <a:spcPts val="300"/>
                </a:spcAft>
              </a:pPr>
              <a:r>
                <a:rPr lang="en-GB" dirty="0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Transform novel ideas and inventions to </a:t>
              </a:r>
              <a:r>
                <a:rPr lang="en-GB" b="1" dirty="0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economic success </a:t>
              </a:r>
              <a:endPara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Ellipse 28"/>
            <p:cNvSpPr/>
            <p:nvPr/>
          </p:nvSpPr>
          <p:spPr bwMode="auto">
            <a:xfrm>
              <a:off x="9615294" y="3041672"/>
              <a:ext cx="2808312" cy="936104"/>
            </a:xfrm>
            <a:prstGeom prst="ellipse">
              <a:avLst/>
            </a:prstGeom>
            <a:ln>
              <a:headEnd type="arrow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Advanced Quality control</a:t>
              </a:r>
              <a:endPara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Ellipse 29"/>
            <p:cNvSpPr/>
            <p:nvPr/>
          </p:nvSpPr>
          <p:spPr bwMode="auto">
            <a:xfrm>
              <a:off x="9035015" y="1635668"/>
              <a:ext cx="3456384" cy="936104"/>
            </a:xfrm>
            <a:prstGeom prst="ellipse">
              <a:avLst/>
            </a:prstGeom>
            <a:ln>
              <a:headEnd type="arrow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Novel manufacturing methods </a:t>
              </a:r>
              <a:endPara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Ellipse 30"/>
            <p:cNvSpPr/>
            <p:nvPr/>
          </p:nvSpPr>
          <p:spPr bwMode="auto">
            <a:xfrm>
              <a:off x="5736849" y="888465"/>
              <a:ext cx="4050554" cy="896475"/>
            </a:xfrm>
            <a:prstGeom prst="ellipse">
              <a:avLst/>
            </a:prstGeom>
            <a:ln>
              <a:headEnd type="arrow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Novel Strategies for Financing</a:t>
              </a:r>
              <a:endPara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Ellipse 31"/>
            <p:cNvSpPr/>
            <p:nvPr/>
          </p:nvSpPr>
          <p:spPr bwMode="auto">
            <a:xfrm>
              <a:off x="2811234" y="1029071"/>
              <a:ext cx="2808312" cy="936104"/>
            </a:xfrm>
            <a:prstGeom prst="ellipse">
              <a:avLst/>
            </a:prstGeom>
            <a:ln>
              <a:headEnd type="arrow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Innovative products</a:t>
              </a:r>
              <a:endPara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Ellipse 32"/>
            <p:cNvSpPr/>
            <p:nvPr/>
          </p:nvSpPr>
          <p:spPr bwMode="auto">
            <a:xfrm>
              <a:off x="692981" y="1840119"/>
              <a:ext cx="2808312" cy="936104"/>
            </a:xfrm>
            <a:prstGeom prst="ellipse">
              <a:avLst/>
            </a:prstGeom>
            <a:ln>
              <a:headEnd type="arrow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Novel applications</a:t>
              </a:r>
              <a:endPara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Ellipse 33"/>
            <p:cNvSpPr/>
            <p:nvPr/>
          </p:nvSpPr>
          <p:spPr bwMode="auto">
            <a:xfrm>
              <a:off x="504301" y="3152538"/>
              <a:ext cx="3037445" cy="936104"/>
            </a:xfrm>
            <a:prstGeom prst="ellipse">
              <a:avLst/>
            </a:prstGeom>
            <a:ln>
              <a:headEnd type="arrow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Novel business models</a:t>
              </a:r>
              <a:endPara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5" name="Textfeld 34"/>
          <p:cNvSpPr txBox="1"/>
          <p:nvPr/>
        </p:nvSpPr>
        <p:spPr>
          <a:xfrm>
            <a:off x="651850" y="4405896"/>
            <a:ext cx="1154015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1600" b="1" dirty="0" smtClean="0"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Open Innovation</a:t>
            </a:r>
            <a:r>
              <a:rPr lang="en-GB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:  Increase innovation potential </a:t>
            </a:r>
            <a:r>
              <a:rPr lang="en-GB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by partnerships for the innovation process</a:t>
            </a:r>
            <a:endParaRPr lang="en-GB" sz="160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sz="1600" b="1" dirty="0" smtClean="0"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Open Innovation Test Bed - OITB</a:t>
            </a:r>
            <a:r>
              <a:rPr lang="en-GB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:  Open </a:t>
            </a:r>
            <a:r>
              <a:rPr lang="en-GB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ecosystem to maximise the </a:t>
            </a:r>
            <a:r>
              <a:rPr lang="en-GB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innovation potential </a:t>
            </a:r>
            <a:r>
              <a:rPr lang="en-GB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GB" sz="1600" dirty="0" smtClean="0"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novel ideas, technologies, and </a:t>
            </a:r>
            <a:r>
              <a:rPr lang="en-GB" sz="1600" dirty="0" smtClean="0"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products</a:t>
            </a:r>
            <a:endParaRPr lang="en-GB" sz="1600" b="1" dirty="0" smtClean="0">
              <a:solidFill>
                <a:schemeClr val="accent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en-GB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Network of Suppliers for </a:t>
            </a:r>
            <a:r>
              <a:rPr lang="en-GB" sz="1600" dirty="0" smtClean="0"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complementary innovation boosting services</a:t>
            </a:r>
          </a:p>
          <a:p>
            <a:pPr marL="742950" lvl="1" indent="-285750">
              <a:spcAft>
                <a:spcPts val="600"/>
              </a:spcAft>
              <a:buFontTx/>
              <a:buChar char="-"/>
            </a:pPr>
            <a:r>
              <a:rPr lang="en-GB" sz="1600" dirty="0" smtClean="0"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Single Entry Point:</a:t>
            </a:r>
            <a:r>
              <a:rPr lang="en-GB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“Realiser for Innovation” as General </a:t>
            </a:r>
            <a:r>
              <a:rPr lang="en-GB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Contractor </a:t>
            </a:r>
            <a:r>
              <a:rPr lang="en-GB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GB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Management Entity </a:t>
            </a:r>
            <a:r>
              <a:rPr lang="en-GB" sz="1600" dirty="0" smtClean="0">
                <a:ea typeface="Tahoma" panose="020B0604030504040204" pitchFamily="34" charset="0"/>
                <a:cs typeface="Tahoma" panose="020B0604030504040204" pitchFamily="34" charset="0"/>
              </a:rPr>
              <a:t>for Collective Services</a:t>
            </a:r>
            <a:endParaRPr lang="en-GB" sz="1600" dirty="0" smtClean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704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942-C238-9646-801F-9F78A8EF9357}" type="slidenum">
              <a:rPr lang="en-GB" smtClean="0"/>
              <a:t>3</a:t>
            </a:fld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7" b="25969"/>
          <a:stretch/>
        </p:blipFill>
        <p:spPr>
          <a:xfrm>
            <a:off x="0" y="893"/>
            <a:ext cx="12190413" cy="6857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2205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D942-C238-9646-801F-9F78A8EF9357}" type="slidenum">
              <a:rPr lang="en-GB" smtClean="0"/>
              <a:t>4</a:t>
            </a:fld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7" b="25969"/>
          <a:stretch/>
        </p:blipFill>
        <p:spPr>
          <a:xfrm>
            <a:off x="0" y="893"/>
            <a:ext cx="12190413" cy="6857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bgerundetes Rechteck 5"/>
          <p:cNvSpPr/>
          <p:nvPr/>
        </p:nvSpPr>
        <p:spPr bwMode="auto">
          <a:xfrm>
            <a:off x="1630710" y="2924944"/>
            <a:ext cx="9325035" cy="3168352"/>
          </a:xfrm>
          <a:prstGeom prst="roundRect">
            <a:avLst/>
          </a:prstGeom>
          <a:solidFill>
            <a:srgbClr val="FFFFFF">
              <a:alpha val="80000"/>
            </a:srgbClr>
          </a:solidFill>
          <a:ln w="9525">
            <a:noFill/>
            <a:round/>
            <a:headEnd type="arrow" w="med" len="med"/>
            <a:tailEnd type="none" w="med" len="med"/>
          </a:ln>
          <a:effectLst>
            <a:softEdge rad="127000"/>
          </a:effectLst>
          <a:extLst/>
        </p:spPr>
        <p:txBody>
          <a:bodyPr rtlCol="0" anchor="ctr"/>
          <a:lstStyle/>
          <a:p>
            <a:pPr algn="ctr"/>
            <a:r>
              <a:rPr lang="de-DE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FlexFunction2Sustain</a:t>
            </a:r>
            <a:r>
              <a:rPr lang="de-DE" sz="2400" dirty="0" smtClean="0">
                <a:latin typeface="+mj-lt"/>
              </a:rPr>
              <a:t> will </a:t>
            </a:r>
            <a:r>
              <a:rPr lang="de-DE" sz="2400" dirty="0" err="1" smtClean="0">
                <a:latin typeface="+mj-lt"/>
              </a:rPr>
              <a:t>boost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innovation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for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sustainable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smart </a:t>
            </a:r>
            <a:r>
              <a:rPr lang="de-DE" sz="2400" dirty="0" err="1" smtClean="0">
                <a:latin typeface="+mj-lt"/>
              </a:rPr>
              <a:t>plastic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and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paper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products</a:t>
            </a:r>
            <a:r>
              <a:rPr lang="de-DE" sz="2400" dirty="0" smtClean="0">
                <a:latin typeface="+mj-lt"/>
              </a:rPr>
              <a:t> </a:t>
            </a:r>
          </a:p>
          <a:p>
            <a:pPr algn="ctr"/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... </a:t>
            </a:r>
            <a:r>
              <a:rPr lang="de-DE" sz="2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to</a:t>
            </a:r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drastically</a:t>
            </a:r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reduce</a:t>
            </a:r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plastic</a:t>
            </a:r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waste</a:t>
            </a:r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in </a:t>
            </a:r>
            <a:r>
              <a:rPr lang="de-DE" sz="2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the</a:t>
            </a:r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world</a:t>
            </a:r>
            <a:endParaRPr lang="de-DE" sz="2400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... </a:t>
            </a:r>
            <a:r>
              <a:rPr lang="de-DE" sz="24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t</a:t>
            </a:r>
            <a:r>
              <a:rPr lang="de-DE" sz="2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o</a:t>
            </a:r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get</a:t>
            </a:r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products</a:t>
            </a:r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ready</a:t>
            </a:r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for</a:t>
            </a:r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the</a:t>
            </a:r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digital </a:t>
            </a:r>
            <a:r>
              <a:rPr lang="de-DE" sz="2400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age</a:t>
            </a:r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ctr"/>
            <a:r>
              <a:rPr lang="de-DE" sz="2400" dirty="0" err="1" smtClean="0">
                <a:latin typeface="+mj-lt"/>
              </a:rPr>
              <a:t>making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use</a:t>
            </a:r>
            <a:r>
              <a:rPr lang="de-DE" sz="2400" dirty="0" smtClean="0">
                <a:latin typeface="+mj-lt"/>
              </a:rPr>
              <a:t> </a:t>
            </a:r>
            <a:r>
              <a:rPr lang="de-DE" sz="2400" dirty="0" err="1" smtClean="0">
                <a:latin typeface="+mj-lt"/>
              </a:rPr>
              <a:t>of</a:t>
            </a:r>
            <a:r>
              <a:rPr lang="de-DE" sz="2400" dirty="0" smtClean="0">
                <a:latin typeface="+mj-lt"/>
              </a:rPr>
              <a:t/>
            </a:r>
            <a:br>
              <a:rPr lang="de-DE" sz="2400" dirty="0" smtClean="0">
                <a:latin typeface="+mj-lt"/>
              </a:rPr>
            </a:br>
            <a:r>
              <a:rPr lang="de-DE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nano-</a:t>
            </a:r>
            <a:r>
              <a:rPr lang="de-DE" sz="24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functionalization</a:t>
            </a:r>
            <a:r>
              <a:rPr lang="de-DE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4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of</a:t>
            </a:r>
            <a:r>
              <a:rPr lang="de-DE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4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novel</a:t>
            </a:r>
            <a:r>
              <a:rPr lang="de-DE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4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pastic</a:t>
            </a:r>
            <a:r>
              <a:rPr lang="de-DE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4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and</a:t>
            </a:r>
            <a:r>
              <a:rPr lang="de-DE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4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paper</a:t>
            </a:r>
            <a:r>
              <a:rPr lang="de-DE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de-DE" sz="24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surfaces</a:t>
            </a:r>
            <a:endParaRPr lang="de-DE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173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Plastic</a:t>
            </a:r>
            <a:r>
              <a:rPr lang="de-DE" dirty="0" smtClean="0"/>
              <a:t> </a:t>
            </a:r>
            <a:r>
              <a:rPr lang="de-DE" dirty="0" err="1" smtClean="0"/>
              <a:t>Waste</a:t>
            </a:r>
            <a:r>
              <a:rPr lang="de-DE" dirty="0" smtClean="0"/>
              <a:t> in Europe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96D1D"/>
                </a:solidFill>
                <a:cs typeface="Calibri" panose="020F0502020204030204" pitchFamily="34" charset="0"/>
                <a:sym typeface="Arial"/>
              </a:rPr>
              <a:t>14th International Symposium on Flexible Organic Electronics (ISFOE 2020)</a:t>
            </a:r>
            <a:endParaRPr lang="en-GB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5</a:t>
            </a:fld>
            <a:endParaRPr lang="en-GB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58" y="1390096"/>
            <a:ext cx="3712535" cy="443864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146158" y="1133475"/>
            <a:ext cx="704584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In 2015:  </a:t>
            </a:r>
          </a:p>
          <a:p>
            <a:pPr marL="285750" indent="-285750">
              <a:buFontTx/>
              <a:buChar char="-"/>
            </a:pPr>
            <a:r>
              <a:rPr lang="de-DE" sz="1600" dirty="0" smtClean="0"/>
              <a:t>49 000 000 </a:t>
            </a:r>
            <a:r>
              <a:rPr lang="de-DE" sz="1600" dirty="0" err="1" smtClean="0"/>
              <a:t>tons</a:t>
            </a:r>
            <a:r>
              <a:rPr lang="de-DE" sz="1600" dirty="0" smtClean="0"/>
              <a:t> </a:t>
            </a:r>
            <a:r>
              <a:rPr lang="de-DE" sz="1600" dirty="0" err="1" smtClean="0"/>
              <a:t>plastic</a:t>
            </a:r>
            <a:r>
              <a:rPr lang="de-DE" sz="1600" dirty="0" smtClean="0"/>
              <a:t> </a:t>
            </a:r>
            <a:r>
              <a:rPr lang="de-DE" sz="1600" dirty="0" err="1" smtClean="0"/>
              <a:t>demand</a:t>
            </a:r>
            <a:r>
              <a:rPr lang="de-DE" sz="1600" dirty="0"/>
              <a:t> </a:t>
            </a:r>
            <a:r>
              <a:rPr lang="de-DE" sz="1600" dirty="0" smtClean="0"/>
              <a:t>in EU</a:t>
            </a:r>
          </a:p>
          <a:p>
            <a:pPr marL="285750" indent="-285750">
              <a:buFontTx/>
              <a:buChar char="-"/>
            </a:pPr>
            <a:r>
              <a:rPr lang="de-DE" sz="1600" b="1" dirty="0" smtClean="0">
                <a:solidFill>
                  <a:srgbClr val="B85410"/>
                </a:solidFill>
              </a:rPr>
              <a:t>25 800 000 </a:t>
            </a:r>
            <a:r>
              <a:rPr lang="de-DE" sz="1600" b="1" dirty="0" err="1" smtClean="0">
                <a:solidFill>
                  <a:srgbClr val="B85410"/>
                </a:solidFill>
              </a:rPr>
              <a:t>tons</a:t>
            </a:r>
            <a:r>
              <a:rPr lang="de-DE" sz="1600" b="1" dirty="0" smtClean="0">
                <a:solidFill>
                  <a:srgbClr val="B85410"/>
                </a:solidFill>
              </a:rPr>
              <a:t> </a:t>
            </a:r>
            <a:r>
              <a:rPr lang="de-DE" sz="1600" b="1" dirty="0" err="1" smtClean="0">
                <a:solidFill>
                  <a:srgbClr val="B85410"/>
                </a:solidFill>
              </a:rPr>
              <a:t>plastic</a:t>
            </a:r>
            <a:r>
              <a:rPr lang="de-DE" sz="1600" b="1" dirty="0" smtClean="0">
                <a:solidFill>
                  <a:srgbClr val="B85410"/>
                </a:solidFill>
              </a:rPr>
              <a:t> </a:t>
            </a:r>
            <a:r>
              <a:rPr lang="de-DE" sz="1600" b="1" dirty="0" err="1" smtClean="0">
                <a:solidFill>
                  <a:srgbClr val="B85410"/>
                </a:solidFill>
              </a:rPr>
              <a:t>waste</a:t>
            </a:r>
            <a:r>
              <a:rPr lang="de-DE" sz="1600" dirty="0" smtClean="0"/>
              <a:t> </a:t>
            </a:r>
            <a:r>
              <a:rPr lang="de-DE" sz="1600" dirty="0" err="1" smtClean="0"/>
              <a:t>generated</a:t>
            </a:r>
            <a:r>
              <a:rPr lang="de-DE" sz="1600" dirty="0" smtClean="0"/>
              <a:t> in Europe</a:t>
            </a:r>
          </a:p>
          <a:p>
            <a:pPr marL="285750" indent="-285750">
              <a:buFontTx/>
              <a:buChar char="-"/>
            </a:pPr>
            <a:r>
              <a:rPr lang="de-DE" sz="1600" b="1" dirty="0" smtClean="0">
                <a:solidFill>
                  <a:srgbClr val="B85410"/>
                </a:solidFill>
              </a:rPr>
              <a:t>500 000 </a:t>
            </a:r>
            <a:r>
              <a:rPr lang="de-DE" sz="1600" b="1" dirty="0" err="1" smtClean="0">
                <a:solidFill>
                  <a:srgbClr val="B85410"/>
                </a:solidFill>
              </a:rPr>
              <a:t>tons</a:t>
            </a:r>
            <a:r>
              <a:rPr lang="de-DE" sz="1600" b="1" dirty="0" smtClean="0">
                <a:solidFill>
                  <a:srgbClr val="B85410"/>
                </a:solidFill>
              </a:rPr>
              <a:t> </a:t>
            </a:r>
            <a:r>
              <a:rPr lang="de-DE" sz="1600" b="1" dirty="0" err="1" smtClean="0">
                <a:solidFill>
                  <a:srgbClr val="B85410"/>
                </a:solidFill>
              </a:rPr>
              <a:t>of</a:t>
            </a:r>
            <a:r>
              <a:rPr lang="de-DE" sz="1600" b="1" dirty="0" smtClean="0">
                <a:solidFill>
                  <a:srgbClr val="B85410"/>
                </a:solidFill>
              </a:rPr>
              <a:t> </a:t>
            </a:r>
            <a:r>
              <a:rPr lang="de-DE" sz="1600" b="1" dirty="0" err="1" smtClean="0">
                <a:solidFill>
                  <a:srgbClr val="B85410"/>
                </a:solidFill>
              </a:rPr>
              <a:t>plastic</a:t>
            </a:r>
            <a:r>
              <a:rPr lang="de-DE" sz="1600" b="1" dirty="0" smtClean="0">
                <a:solidFill>
                  <a:srgbClr val="B85410"/>
                </a:solidFill>
              </a:rPr>
              <a:t> </a:t>
            </a:r>
            <a:r>
              <a:rPr lang="de-DE" sz="1600" b="1" dirty="0" err="1" smtClean="0">
                <a:solidFill>
                  <a:srgbClr val="B85410"/>
                </a:solidFill>
              </a:rPr>
              <a:t>waste</a:t>
            </a:r>
            <a:r>
              <a:rPr lang="de-DE" sz="1600" b="1" dirty="0" smtClean="0">
                <a:solidFill>
                  <a:srgbClr val="B85410"/>
                </a:solidFill>
              </a:rPr>
              <a:t> </a:t>
            </a:r>
            <a:r>
              <a:rPr lang="de-DE" sz="1600" b="1" dirty="0" err="1" smtClean="0">
                <a:solidFill>
                  <a:srgbClr val="B85410"/>
                </a:solidFill>
              </a:rPr>
              <a:t>released</a:t>
            </a:r>
            <a:r>
              <a:rPr lang="de-DE" sz="1600" b="1" dirty="0" smtClean="0">
                <a:solidFill>
                  <a:srgbClr val="B85410"/>
                </a:solidFill>
              </a:rPr>
              <a:t> </a:t>
            </a:r>
            <a:r>
              <a:rPr lang="de-DE" sz="1600" b="1" dirty="0" err="1" smtClean="0">
                <a:solidFill>
                  <a:srgbClr val="B85410"/>
                </a:solidFill>
              </a:rPr>
              <a:t>to</a:t>
            </a:r>
            <a:r>
              <a:rPr lang="de-DE" sz="1600" b="1" dirty="0" smtClean="0">
                <a:solidFill>
                  <a:srgbClr val="B85410"/>
                </a:solidFill>
              </a:rPr>
              <a:t> </a:t>
            </a:r>
            <a:r>
              <a:rPr lang="de-DE" sz="1600" b="1" dirty="0" err="1" smtClean="0">
                <a:solidFill>
                  <a:srgbClr val="B85410"/>
                </a:solidFill>
              </a:rPr>
              <a:t>the</a:t>
            </a:r>
            <a:r>
              <a:rPr lang="de-DE" sz="1600" b="1" dirty="0" smtClean="0">
                <a:solidFill>
                  <a:srgbClr val="B85410"/>
                </a:solidFill>
              </a:rPr>
              <a:t> </a:t>
            </a:r>
            <a:r>
              <a:rPr lang="de-DE" sz="1600" b="1" dirty="0" err="1" smtClean="0">
                <a:solidFill>
                  <a:srgbClr val="B85410"/>
                </a:solidFill>
              </a:rPr>
              <a:t>Ocean</a:t>
            </a:r>
            <a:r>
              <a:rPr lang="de-DE" sz="1600" b="1" dirty="0" smtClean="0">
                <a:solidFill>
                  <a:srgbClr val="B85410"/>
                </a:solidFill>
              </a:rPr>
              <a:t> </a:t>
            </a:r>
            <a:r>
              <a:rPr lang="de-DE" sz="1600" dirty="0" err="1" smtClean="0"/>
              <a:t>every</a:t>
            </a:r>
            <a:r>
              <a:rPr lang="de-DE" sz="1600" dirty="0" smtClean="0"/>
              <a:t> </a:t>
            </a:r>
            <a:r>
              <a:rPr lang="de-DE" sz="1600" dirty="0" err="1" smtClean="0"/>
              <a:t>year</a:t>
            </a:r>
            <a:endParaRPr lang="de-DE" sz="1600" dirty="0" smtClean="0"/>
          </a:p>
          <a:p>
            <a:pPr marL="285750" indent="-285750">
              <a:buFontTx/>
              <a:buChar char="-"/>
            </a:pPr>
            <a:endParaRPr lang="de-DE" sz="1600" dirty="0"/>
          </a:p>
          <a:p>
            <a:endParaRPr lang="de-DE" sz="1400" i="1" dirty="0" smtClean="0"/>
          </a:p>
          <a:p>
            <a:endParaRPr lang="de-DE" sz="16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455" b="12192"/>
          <a:stretch/>
        </p:blipFill>
        <p:spPr>
          <a:xfrm>
            <a:off x="5503861" y="2190191"/>
            <a:ext cx="5599114" cy="3527117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5338762" y="591682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i="1" dirty="0" err="1"/>
              <a:t>source</a:t>
            </a:r>
            <a:r>
              <a:rPr lang="de-DE" sz="1200" i="1" dirty="0"/>
              <a:t>: European </a:t>
            </a:r>
            <a:r>
              <a:rPr lang="de-DE" sz="1200" i="1" dirty="0" err="1"/>
              <a:t>Commission</a:t>
            </a:r>
            <a:r>
              <a:rPr lang="de-DE" sz="1200" i="1" dirty="0"/>
              <a:t>: A European </a:t>
            </a:r>
            <a:r>
              <a:rPr lang="de-DE" sz="1200" i="1" dirty="0" err="1"/>
              <a:t>Strategy</a:t>
            </a:r>
            <a:r>
              <a:rPr lang="de-DE" sz="1200" i="1" dirty="0"/>
              <a:t> </a:t>
            </a:r>
            <a:r>
              <a:rPr lang="de-DE" sz="1200" i="1" dirty="0" err="1"/>
              <a:t>for</a:t>
            </a:r>
            <a:r>
              <a:rPr lang="de-DE" sz="1200" i="1" dirty="0"/>
              <a:t> Plastics in a </a:t>
            </a:r>
            <a:r>
              <a:rPr lang="de-DE" sz="1200" i="1" dirty="0" err="1"/>
              <a:t>Circular</a:t>
            </a:r>
            <a:r>
              <a:rPr lang="de-DE" sz="1200" i="1" dirty="0"/>
              <a:t> Economy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43367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 t="5179" r="6068" b="5497"/>
          <a:stretch/>
        </p:blipFill>
        <p:spPr bwMode="auto">
          <a:xfrm>
            <a:off x="696537" y="2962075"/>
            <a:ext cx="4200477" cy="31193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3287" y="141772"/>
            <a:ext cx="10515600" cy="739775"/>
          </a:xfrm>
        </p:spPr>
        <p:txBody>
          <a:bodyPr>
            <a:normAutofit/>
          </a:bodyPr>
          <a:lstStyle/>
          <a:p>
            <a:r>
              <a:rPr lang="de-DE" dirty="0" smtClean="0"/>
              <a:t>Materials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circular</a:t>
            </a:r>
            <a:r>
              <a:rPr lang="de-DE" dirty="0" smtClean="0"/>
              <a:t> </a:t>
            </a:r>
            <a:r>
              <a:rPr lang="de-DE" dirty="0" err="1" smtClean="0"/>
              <a:t>plastics</a:t>
            </a:r>
            <a:r>
              <a:rPr lang="de-DE" dirty="0" smtClean="0"/>
              <a:t> </a:t>
            </a:r>
            <a:r>
              <a:rPr lang="de-DE" dirty="0" err="1" smtClean="0"/>
              <a:t>economy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96D1D"/>
                </a:solidFill>
                <a:cs typeface="Calibri" panose="020F0502020204030204" pitchFamily="34" charset="0"/>
                <a:sym typeface="Arial"/>
              </a:rPr>
              <a:t>14th International Symposium on Flexible Organic Electronics (ISFOE 2020)</a:t>
            </a:r>
            <a:endParaRPr lang="en-GB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6</a:t>
            </a:fld>
            <a:endParaRPr lang="en-GB"/>
          </a:p>
        </p:txBody>
      </p:sp>
      <p:grpSp>
        <p:nvGrpSpPr>
          <p:cNvPr id="34" name="Gruppieren 33"/>
          <p:cNvGrpSpPr/>
          <p:nvPr/>
        </p:nvGrpSpPr>
        <p:grpSpPr>
          <a:xfrm>
            <a:off x="1914525" y="971072"/>
            <a:ext cx="9890070" cy="2244622"/>
            <a:chOff x="838200" y="1425295"/>
            <a:chExt cx="10098713" cy="2306775"/>
          </a:xfrm>
        </p:grpSpPr>
        <p:sp>
          <p:nvSpPr>
            <p:cNvPr id="7" name="Flowchart: Alternate Process 1">
              <a:extLst>
                <a:ext uri="{FF2B5EF4-FFF2-40B4-BE49-F238E27FC236}">
                  <a16:creationId xmlns:a16="http://schemas.microsoft.com/office/drawing/2014/main" id="{41F27FAC-F35D-4814-B785-8FCE68183BD8}"/>
                </a:ext>
              </a:extLst>
            </p:cNvPr>
            <p:cNvSpPr/>
            <p:nvPr/>
          </p:nvSpPr>
          <p:spPr>
            <a:xfrm>
              <a:off x="838200" y="1425295"/>
              <a:ext cx="10098713" cy="2284095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16">
              <a:extLst>
                <a:ext uri="{FF2B5EF4-FFF2-40B4-BE49-F238E27FC236}">
                  <a16:creationId xmlns:a16="http://schemas.microsoft.com/office/drawing/2014/main" id="{88FCFF95-581B-4750-981A-D7A9447733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217" r="37033" b="-302"/>
            <a:stretch/>
          </p:blipFill>
          <p:spPr bwMode="auto">
            <a:xfrm>
              <a:off x="9405703" y="2137372"/>
              <a:ext cx="1442302" cy="885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Flowchart: Alternate Process 28">
              <a:extLst>
                <a:ext uri="{FF2B5EF4-FFF2-40B4-BE49-F238E27FC236}">
                  <a16:creationId xmlns:a16="http://schemas.microsoft.com/office/drawing/2014/main" id="{8986721B-1566-4D92-938F-00D297C11113}"/>
                </a:ext>
              </a:extLst>
            </p:cNvPr>
            <p:cNvSpPr/>
            <p:nvPr/>
          </p:nvSpPr>
          <p:spPr>
            <a:xfrm>
              <a:off x="922390" y="1520016"/>
              <a:ext cx="8339570" cy="2088257"/>
            </a:xfrm>
            <a:prstGeom prst="flowChartAlternateProcess">
              <a:avLst/>
            </a:pr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10" descr="http://www.tuv-at.be/fileadmin/_processed_/9/b/csm_OKcompostHome_Industrial1_d808b5a543.png">
              <a:extLst>
                <a:ext uri="{FF2B5EF4-FFF2-40B4-BE49-F238E27FC236}">
                  <a16:creationId xmlns:a16="http://schemas.microsoft.com/office/drawing/2014/main" id="{0834AE03-D53A-4273-A25C-BA4D3B5D82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2881" y="2246592"/>
              <a:ext cx="1288751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lowchart: Alternate Process 30">
              <a:extLst>
                <a:ext uri="{FF2B5EF4-FFF2-40B4-BE49-F238E27FC236}">
                  <a16:creationId xmlns:a16="http://schemas.microsoft.com/office/drawing/2014/main" id="{38E7AB4A-28F8-459C-BD5C-5A94028179CD}"/>
                </a:ext>
              </a:extLst>
            </p:cNvPr>
            <p:cNvSpPr/>
            <p:nvPr/>
          </p:nvSpPr>
          <p:spPr>
            <a:xfrm>
              <a:off x="1094233" y="1609190"/>
              <a:ext cx="6677739" cy="1903893"/>
            </a:xfrm>
            <a:prstGeom prst="flowChartAlternateProcess">
              <a:avLst/>
            </a:pr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8" descr="http://www.tuv-at.be/fileadmin/_processed_/0/9/csm_OK_Compost_Home_Startseite_61dd7f44f7.png">
              <a:extLst>
                <a:ext uri="{FF2B5EF4-FFF2-40B4-BE49-F238E27FC236}">
                  <a16:creationId xmlns:a16="http://schemas.microsoft.com/office/drawing/2014/main" id="{8A28E1F3-680F-4B1C-8DC7-B80D5BF951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0" b="3277"/>
            <a:stretch/>
          </p:blipFill>
          <p:spPr bwMode="auto">
            <a:xfrm>
              <a:off x="6299693" y="2246592"/>
              <a:ext cx="138173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lowchart: Alternate Process 11">
              <a:extLst>
                <a:ext uri="{FF2B5EF4-FFF2-40B4-BE49-F238E27FC236}">
                  <a16:creationId xmlns:a16="http://schemas.microsoft.com/office/drawing/2014/main" id="{6A77B289-0C72-4B5D-96EB-62327A4FAE2A}"/>
                </a:ext>
              </a:extLst>
            </p:cNvPr>
            <p:cNvSpPr/>
            <p:nvPr/>
          </p:nvSpPr>
          <p:spPr>
            <a:xfrm>
              <a:off x="1284735" y="1700684"/>
              <a:ext cx="4931907" cy="1714725"/>
            </a:xfrm>
            <a:prstGeom prst="flowChartAlternateProcess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4" descr="http://www.tuv-at.be/fileadmin/_processed_/a/c/csm_OKbiodegradable_Water1_bac1b5a98a.png">
              <a:extLst>
                <a:ext uri="{FF2B5EF4-FFF2-40B4-BE49-F238E27FC236}">
                  <a16:creationId xmlns:a16="http://schemas.microsoft.com/office/drawing/2014/main" id="{FBD3EDC5-EC51-445E-B7B6-DDD5CACD51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115" y="2246592"/>
              <a:ext cx="139147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http://www.tuv-at.be/fileadmin/_processed_/6/5/csm_OKbiodegradable_Soil1_01dde2df4d.png">
              <a:extLst>
                <a:ext uri="{FF2B5EF4-FFF2-40B4-BE49-F238E27FC236}">
                  <a16:creationId xmlns:a16="http://schemas.microsoft.com/office/drawing/2014/main" id="{2DE1AD97-DF34-4375-85CE-E63472FB1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7782" y="2246592"/>
              <a:ext cx="1391477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lowchart: Alternate Process 36">
              <a:extLst>
                <a:ext uri="{FF2B5EF4-FFF2-40B4-BE49-F238E27FC236}">
                  <a16:creationId xmlns:a16="http://schemas.microsoft.com/office/drawing/2014/main" id="{9A92E0F6-59B4-4944-9423-CE941A01C2A7}"/>
                </a:ext>
              </a:extLst>
            </p:cNvPr>
            <p:cNvSpPr/>
            <p:nvPr/>
          </p:nvSpPr>
          <p:spPr>
            <a:xfrm>
              <a:off x="1437135" y="1794705"/>
              <a:ext cx="1786157" cy="1520341"/>
            </a:xfrm>
            <a:prstGeom prst="flowChartAlternateProcess">
              <a:avLst/>
            </a:prstGeom>
            <a:solidFill>
              <a:srgbClr val="0033CC">
                <a:alpha val="50000"/>
              </a:srgbClr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2" descr="http://www.tuv-at.be/fileadmin/_processed_/b/5/csm_OKbiodegradable_Marine1_f0429a5726.png">
              <a:extLst>
                <a:ext uri="{FF2B5EF4-FFF2-40B4-BE49-F238E27FC236}">
                  <a16:creationId xmlns:a16="http://schemas.microsoft.com/office/drawing/2014/main" id="{7CBFD412-E7BB-4F91-B2FD-5D9FF48831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835" y="2244104"/>
              <a:ext cx="1391478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B474BCD4-1106-489F-9194-1773D59DA931}"/>
                </a:ext>
              </a:extLst>
            </p:cNvPr>
            <p:cNvSpPr txBox="1"/>
            <p:nvPr/>
          </p:nvSpPr>
          <p:spPr>
            <a:xfrm>
              <a:off x="9354820" y="3005288"/>
              <a:ext cx="773339" cy="337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LDPE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6A7291F7-2242-4D03-9B02-971BE636CDF0}"/>
                </a:ext>
              </a:extLst>
            </p:cNvPr>
            <p:cNvSpPr txBox="1"/>
            <p:nvPr/>
          </p:nvSpPr>
          <p:spPr>
            <a:xfrm>
              <a:off x="10158437" y="3189953"/>
              <a:ext cx="469261" cy="337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PP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ADF32304-7BA1-404D-9567-59D57B239941}"/>
                </a:ext>
              </a:extLst>
            </p:cNvPr>
            <p:cNvSpPr txBox="1"/>
            <p:nvPr/>
          </p:nvSpPr>
          <p:spPr>
            <a:xfrm>
              <a:off x="10025124" y="1480177"/>
              <a:ext cx="614434" cy="337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PET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BC42BDE0-9B1D-471E-AE60-85A701F75E95}"/>
                </a:ext>
              </a:extLst>
            </p:cNvPr>
            <p:cNvSpPr txBox="1"/>
            <p:nvPr/>
          </p:nvSpPr>
          <p:spPr>
            <a:xfrm>
              <a:off x="9605181" y="3394939"/>
              <a:ext cx="469261" cy="337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PS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6">
              <a:extLst>
                <a:ext uri="{FF2B5EF4-FFF2-40B4-BE49-F238E27FC236}">
                  <a16:creationId xmlns:a16="http://schemas.microsoft.com/office/drawing/2014/main" id="{549DFD32-D8D3-4685-A4D7-678F55A6F889}"/>
                </a:ext>
              </a:extLst>
            </p:cNvPr>
            <p:cNvSpPr txBox="1"/>
            <p:nvPr/>
          </p:nvSpPr>
          <p:spPr>
            <a:xfrm>
              <a:off x="9258933" y="1663981"/>
              <a:ext cx="798843" cy="337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HDPE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7">
              <a:extLst>
                <a:ext uri="{FF2B5EF4-FFF2-40B4-BE49-F238E27FC236}">
                  <a16:creationId xmlns:a16="http://schemas.microsoft.com/office/drawing/2014/main" id="{8BE176FF-8175-4985-8B56-BD70622D4043}"/>
                </a:ext>
              </a:extLst>
            </p:cNvPr>
            <p:cNvSpPr txBox="1"/>
            <p:nvPr/>
          </p:nvSpPr>
          <p:spPr>
            <a:xfrm>
              <a:off x="10274548" y="1814086"/>
              <a:ext cx="653670" cy="337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PVC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9">
              <a:extLst>
                <a:ext uri="{FF2B5EF4-FFF2-40B4-BE49-F238E27FC236}">
                  <a16:creationId xmlns:a16="http://schemas.microsoft.com/office/drawing/2014/main" id="{63AA4EC3-4892-4B36-93CB-CFB468326B2E}"/>
                </a:ext>
              </a:extLst>
            </p:cNvPr>
            <p:cNvSpPr txBox="1"/>
            <p:nvPr/>
          </p:nvSpPr>
          <p:spPr>
            <a:xfrm>
              <a:off x="8303282" y="3048730"/>
              <a:ext cx="639937" cy="337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31">
              <a:extLst>
                <a:ext uri="{FF2B5EF4-FFF2-40B4-BE49-F238E27FC236}">
                  <a16:creationId xmlns:a16="http://schemas.microsoft.com/office/drawing/2014/main" id="{9DB42BC8-BB9E-442B-A410-73C52491EB0F}"/>
                </a:ext>
              </a:extLst>
            </p:cNvPr>
            <p:cNvSpPr txBox="1"/>
            <p:nvPr/>
          </p:nvSpPr>
          <p:spPr>
            <a:xfrm>
              <a:off x="6304594" y="3201668"/>
              <a:ext cx="616396" cy="337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PBS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32">
              <a:extLst>
                <a:ext uri="{FF2B5EF4-FFF2-40B4-BE49-F238E27FC236}">
                  <a16:creationId xmlns:a16="http://schemas.microsoft.com/office/drawing/2014/main" id="{967B2A78-FC27-40A6-A08F-F4CA8BF0056B}"/>
                </a:ext>
              </a:extLst>
            </p:cNvPr>
            <p:cNvSpPr txBox="1"/>
            <p:nvPr/>
          </p:nvSpPr>
          <p:spPr>
            <a:xfrm>
              <a:off x="6875647" y="2928205"/>
              <a:ext cx="775301" cy="337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PBSA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33">
              <a:extLst>
                <a:ext uri="{FF2B5EF4-FFF2-40B4-BE49-F238E27FC236}">
                  <a16:creationId xmlns:a16="http://schemas.microsoft.com/office/drawing/2014/main" id="{5F7D74CC-344E-4132-96CD-21512D55525C}"/>
                </a:ext>
              </a:extLst>
            </p:cNvPr>
            <p:cNvSpPr txBox="1"/>
            <p:nvPr/>
          </p:nvSpPr>
          <p:spPr>
            <a:xfrm>
              <a:off x="6736105" y="1668719"/>
              <a:ext cx="762746" cy="337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PBAT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CF3D070F-7CD2-43D5-BF42-7B00BD7FCA1A}"/>
                </a:ext>
              </a:extLst>
            </p:cNvPr>
            <p:cNvSpPr txBox="1"/>
            <p:nvPr/>
          </p:nvSpPr>
          <p:spPr>
            <a:xfrm>
              <a:off x="4064945" y="3005287"/>
              <a:ext cx="665441" cy="337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PHO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43">
              <a:extLst>
                <a:ext uri="{FF2B5EF4-FFF2-40B4-BE49-F238E27FC236}">
                  <a16:creationId xmlns:a16="http://schemas.microsoft.com/office/drawing/2014/main" id="{935AC2C9-A0E6-49A7-918F-D7D3ABDD98B7}"/>
                </a:ext>
              </a:extLst>
            </p:cNvPr>
            <p:cNvSpPr txBox="1"/>
            <p:nvPr/>
          </p:nvSpPr>
          <p:spPr>
            <a:xfrm>
              <a:off x="4890693" y="1857771"/>
              <a:ext cx="628167" cy="337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PCL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38">
              <a:extLst>
                <a:ext uri="{FF2B5EF4-FFF2-40B4-BE49-F238E27FC236}">
                  <a16:creationId xmlns:a16="http://schemas.microsoft.com/office/drawing/2014/main" id="{44A12327-8B8B-4EEA-99BB-20D40D16F154}"/>
                </a:ext>
              </a:extLst>
            </p:cNvPr>
            <p:cNvSpPr txBox="1"/>
            <p:nvPr/>
          </p:nvSpPr>
          <p:spPr>
            <a:xfrm>
              <a:off x="2049467" y="1763809"/>
              <a:ext cx="1228476" cy="337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Cellophane</a:t>
              </a:r>
              <a:endPara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9">
              <a:extLst>
                <a:ext uri="{FF2B5EF4-FFF2-40B4-BE49-F238E27FC236}">
                  <a16:creationId xmlns:a16="http://schemas.microsoft.com/office/drawing/2014/main" id="{D6632997-3497-4C02-A1C8-FACD65084806}"/>
                </a:ext>
              </a:extLst>
            </p:cNvPr>
            <p:cNvSpPr txBox="1"/>
            <p:nvPr/>
          </p:nvSpPr>
          <p:spPr>
            <a:xfrm>
              <a:off x="1529993" y="2980797"/>
              <a:ext cx="812575" cy="337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PHBH</a:t>
              </a:r>
              <a:endPara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40">
              <a:extLst>
                <a:ext uri="{FF2B5EF4-FFF2-40B4-BE49-F238E27FC236}">
                  <a16:creationId xmlns:a16="http://schemas.microsoft.com/office/drawing/2014/main" id="{543C6ABD-1828-40C1-A2D0-BA18CC9EB118}"/>
                </a:ext>
              </a:extLst>
            </p:cNvPr>
            <p:cNvSpPr txBox="1"/>
            <p:nvPr/>
          </p:nvSpPr>
          <p:spPr>
            <a:xfrm>
              <a:off x="2378256" y="2837688"/>
              <a:ext cx="812575" cy="337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PHBO</a:t>
              </a:r>
              <a:endPara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7">
              <a:extLst>
                <a:ext uri="{FF2B5EF4-FFF2-40B4-BE49-F238E27FC236}">
                  <a16:creationId xmlns:a16="http://schemas.microsoft.com/office/drawing/2014/main" id="{CBDAFFE8-2534-4EA9-8EA7-3CDBC3A345C1}"/>
                </a:ext>
              </a:extLst>
            </p:cNvPr>
            <p:cNvSpPr txBox="1"/>
            <p:nvPr/>
          </p:nvSpPr>
          <p:spPr>
            <a:xfrm>
              <a:off x="1477646" y="1904356"/>
              <a:ext cx="726256" cy="337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Paper</a:t>
              </a:r>
              <a:endPara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Ellipse 36"/>
          <p:cNvSpPr/>
          <p:nvPr/>
        </p:nvSpPr>
        <p:spPr>
          <a:xfrm>
            <a:off x="3498370" y="3591907"/>
            <a:ext cx="625521" cy="3391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Ellipse 37"/>
          <p:cNvSpPr/>
          <p:nvPr/>
        </p:nvSpPr>
        <p:spPr>
          <a:xfrm>
            <a:off x="3955050" y="4554632"/>
            <a:ext cx="941964" cy="3439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/>
          <p:cNvSpPr txBox="1"/>
          <p:nvPr/>
        </p:nvSpPr>
        <p:spPr>
          <a:xfrm>
            <a:off x="4897015" y="3202023"/>
            <a:ext cx="71563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Packaging</a:t>
            </a:r>
            <a:r>
              <a:rPr lang="de-DE" sz="1600" dirty="0" smtClean="0"/>
              <a:t> </a:t>
            </a:r>
            <a:r>
              <a:rPr lang="de-DE" sz="1600" dirty="0" err="1" smtClean="0"/>
              <a:t>today</a:t>
            </a:r>
            <a:r>
              <a:rPr lang="de-DE" sz="1600" dirty="0" smtClean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Composite </a:t>
            </a:r>
            <a:r>
              <a:rPr lang="de-DE" sz="1600" dirty="0" err="1" smtClean="0"/>
              <a:t>materials</a:t>
            </a:r>
            <a:r>
              <a:rPr lang="de-DE" sz="1600" dirty="0" smtClean="0"/>
              <a:t> such </a:t>
            </a:r>
            <a:r>
              <a:rPr lang="de-DE" sz="1600" dirty="0" err="1" smtClean="0"/>
              <a:t>as</a:t>
            </a:r>
            <a:r>
              <a:rPr lang="de-DE" sz="1600" dirty="0" smtClean="0"/>
              <a:t> PE / </a:t>
            </a:r>
            <a:r>
              <a:rPr lang="de-DE" sz="1600" dirty="0" err="1" smtClean="0"/>
              <a:t>adhesive</a:t>
            </a:r>
            <a:r>
              <a:rPr lang="de-DE" sz="1600" dirty="0" smtClean="0"/>
              <a:t> / Al / PE)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Non </a:t>
            </a:r>
            <a:r>
              <a:rPr lang="de-DE" sz="1600" dirty="0" err="1" smtClean="0"/>
              <a:t>recyclable</a:t>
            </a:r>
            <a:r>
              <a:rPr lang="de-DE" sz="1600" dirty="0" smtClean="0"/>
              <a:t>; non-</a:t>
            </a:r>
            <a:r>
              <a:rPr lang="de-DE" sz="1600" dirty="0" err="1" smtClean="0"/>
              <a:t>degradable</a:t>
            </a:r>
            <a:endParaRPr lang="de-DE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Objective</a:t>
            </a:r>
            <a:r>
              <a:rPr lang="de-DE" sz="1600" dirty="0" smtClean="0"/>
              <a:t>: </a:t>
            </a:r>
            <a:r>
              <a:rPr lang="de-DE" sz="1600" dirty="0" err="1" smtClean="0"/>
              <a:t>replace</a:t>
            </a:r>
            <a:r>
              <a:rPr lang="de-DE" sz="1600" dirty="0" smtClean="0"/>
              <a:t> </a:t>
            </a:r>
            <a:r>
              <a:rPr lang="de-DE" sz="1600" dirty="0" err="1" smtClean="0"/>
              <a:t>laminates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Monomaterial (poly-olefine </a:t>
            </a:r>
            <a:r>
              <a:rPr lang="de-DE" sz="1600" dirty="0" err="1" smtClean="0"/>
              <a:t>based</a:t>
            </a:r>
            <a:r>
              <a:rPr lang="de-DE" sz="160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Biodegradable</a:t>
            </a:r>
            <a:r>
              <a:rPr lang="de-DE" sz="1600" dirty="0" smtClean="0"/>
              <a:t> </a:t>
            </a:r>
            <a:r>
              <a:rPr lang="de-DE" sz="1600" dirty="0" err="1" smtClean="0"/>
              <a:t>plastics</a:t>
            </a:r>
            <a:endParaRPr 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Challenges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such </a:t>
            </a:r>
            <a:r>
              <a:rPr lang="de-DE" sz="1600" dirty="0" err="1" smtClean="0"/>
              <a:t>materials</a:t>
            </a:r>
            <a:endParaRPr lang="de-DE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err="1" smtClean="0"/>
              <a:t>Insufficient</a:t>
            </a:r>
            <a:r>
              <a:rPr lang="de-DE" sz="1600" dirty="0" smtClean="0"/>
              <a:t> </a:t>
            </a:r>
            <a:r>
              <a:rPr lang="de-DE" sz="1600" dirty="0" err="1" smtClean="0"/>
              <a:t>functional</a:t>
            </a:r>
            <a:r>
              <a:rPr lang="de-DE" sz="1600" dirty="0" smtClean="0"/>
              <a:t> </a:t>
            </a:r>
            <a:r>
              <a:rPr lang="de-DE" sz="1600" dirty="0" err="1" smtClean="0"/>
              <a:t>properties</a:t>
            </a:r>
            <a:r>
              <a:rPr lang="de-DE" sz="1600" dirty="0" smtClean="0"/>
              <a:t> (gas </a:t>
            </a:r>
            <a:r>
              <a:rPr lang="de-DE" sz="1600" dirty="0" err="1" smtClean="0"/>
              <a:t>permeability</a:t>
            </a:r>
            <a:r>
              <a:rPr lang="de-DE" sz="1600" dirty="0" smtClean="0"/>
              <a:t>, etc.)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Low dimensional </a:t>
            </a:r>
            <a:r>
              <a:rPr lang="de-DE" sz="1600" dirty="0" err="1" smtClean="0"/>
              <a:t>stability</a:t>
            </a:r>
            <a:r>
              <a:rPr lang="de-DE" sz="1600" dirty="0" smtClean="0"/>
              <a:t> in </a:t>
            </a:r>
            <a:r>
              <a:rPr lang="de-DE" sz="1600" dirty="0" err="1" smtClean="0"/>
              <a:t>processing</a:t>
            </a:r>
            <a:r>
              <a:rPr lang="de-DE" sz="1600" dirty="0" smtClean="0"/>
              <a:t> </a:t>
            </a:r>
          </a:p>
          <a:p>
            <a:pPr lvl="1"/>
            <a:r>
              <a:rPr lang="de-DE" sz="1600" dirty="0" smtClean="0">
                <a:sym typeface="Wingdings" panose="05000000000000000000" pitchFamily="2" charset="2"/>
              </a:rPr>
              <a:t> Surface nano-</a:t>
            </a:r>
            <a:r>
              <a:rPr lang="de-DE" sz="1600" dirty="0" err="1" smtClean="0">
                <a:sym typeface="Wingdings" panose="05000000000000000000" pitchFamily="2" charset="2"/>
              </a:rPr>
              <a:t>fuctionalization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to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regain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functional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performance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26734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4">
            <a:extLst>
              <a:ext uri="{FF2B5EF4-FFF2-40B4-BE49-F238E27FC236}">
                <a16:creationId xmlns:a16="http://schemas.microsoft.com/office/drawing/2014/main" id="{333880CF-8795-4687-B967-C60D9CFA39E4}"/>
              </a:ext>
            </a:extLst>
          </p:cNvPr>
          <p:cNvSpPr/>
          <p:nvPr/>
        </p:nvSpPr>
        <p:spPr bwMode="auto">
          <a:xfrm flipH="1">
            <a:off x="10586243" y="5233731"/>
            <a:ext cx="1605757" cy="1624263"/>
          </a:xfrm>
          <a:prstGeom prst="rtTriangle">
            <a:avLst/>
          </a:prstGeom>
          <a:solidFill>
            <a:srgbClr val="ED8020"/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4050" dirty="0"/>
          </a:p>
        </p:txBody>
      </p:sp>
      <p:sp>
        <p:nvSpPr>
          <p:cNvPr id="27" name="Titel 26"/>
          <p:cNvSpPr>
            <a:spLocks noGrp="1"/>
          </p:cNvSpPr>
          <p:nvPr>
            <p:ph type="title"/>
          </p:nvPr>
        </p:nvSpPr>
        <p:spPr>
          <a:xfrm>
            <a:off x="76191" y="30259"/>
            <a:ext cx="10515600" cy="739775"/>
          </a:xfrm>
        </p:spPr>
        <p:txBody>
          <a:bodyPr>
            <a:normAutofit/>
          </a:bodyPr>
          <a:lstStyle/>
          <a:p>
            <a:r>
              <a:rPr lang="de-DE" dirty="0" smtClean="0"/>
              <a:t>FlexFunction2Sustain OITB </a:t>
            </a:r>
            <a:r>
              <a:rPr lang="de-DE" dirty="0" err="1" smtClean="0"/>
              <a:t>Concept</a:t>
            </a:r>
            <a:endParaRPr lang="de-DE" dirty="0"/>
          </a:p>
        </p:txBody>
      </p:sp>
      <p:sp>
        <p:nvSpPr>
          <p:cNvPr id="25" name="Datumsplatzhalt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14th International Symposium on Flexible Organic Electronics (ISFOE 2020)</a:t>
            </a:r>
            <a:endParaRPr 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de-DE" smtClean="0"/>
              <a:t>7</a:t>
            </a:fld>
            <a:endParaRPr lang="de-DE" dirty="0"/>
          </a:p>
        </p:txBody>
      </p:sp>
      <p:pic>
        <p:nvPicPr>
          <p:cNvPr id="85" name="Grafik 84"/>
          <p:cNvPicPr/>
          <p:nvPr/>
        </p:nvPicPr>
        <p:blipFill rotWithShape="1">
          <a:blip r:embed="rId3"/>
          <a:srcRect l="44654" t="17165" r="7926" b="12977"/>
          <a:stretch/>
        </p:blipFill>
        <p:spPr bwMode="auto">
          <a:xfrm>
            <a:off x="6186642" y="1564167"/>
            <a:ext cx="2062406" cy="692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6" name="Pfeil nach oben 85"/>
          <p:cNvSpPr/>
          <p:nvPr/>
        </p:nvSpPr>
        <p:spPr bwMode="auto">
          <a:xfrm>
            <a:off x="3795909" y="867686"/>
            <a:ext cx="4362994" cy="522732"/>
          </a:xfrm>
          <a:prstGeom prst="upArrow">
            <a:avLst/>
          </a:prstGeom>
          <a:gradFill rotWithShape="1">
            <a:gsLst>
              <a:gs pos="0">
                <a:srgbClr val="E1E3E3">
                  <a:tint val="50000"/>
                  <a:satMod val="300000"/>
                </a:srgbClr>
              </a:gs>
              <a:gs pos="35000">
                <a:srgbClr val="E1E3E3">
                  <a:tint val="37000"/>
                  <a:satMod val="300000"/>
                </a:srgbClr>
              </a:gs>
              <a:gs pos="100000">
                <a:srgbClr val="E1E3E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1E3E3">
                <a:shade val="95000"/>
                <a:satMod val="105000"/>
              </a:srgbClr>
            </a:solidFill>
            <a:prstDash val="solid"/>
            <a:headEnd type="arrow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innovation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services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SME</a:t>
            </a:r>
          </a:p>
        </p:txBody>
      </p:sp>
      <p:sp>
        <p:nvSpPr>
          <p:cNvPr id="87" name="Welle 86"/>
          <p:cNvSpPr/>
          <p:nvPr/>
        </p:nvSpPr>
        <p:spPr>
          <a:xfrm>
            <a:off x="2557101" y="4913573"/>
            <a:ext cx="7070123" cy="559011"/>
          </a:xfrm>
          <a:prstGeom prst="wave">
            <a:avLst>
              <a:gd name="adj1" fmla="val 20000"/>
              <a:gd name="adj2" fmla="val 0"/>
            </a:avLst>
          </a:prstGeom>
          <a:solidFill>
            <a:srgbClr val="006E92"/>
          </a:solidFill>
          <a:ln w="25400" cap="flat" cmpd="sng" algn="ctr">
            <a:solidFill>
              <a:srgbClr val="006E92"/>
            </a:solidFill>
            <a:prstDash val="solid"/>
          </a:ln>
          <a:effectLst/>
          <a:scene3d>
            <a:camera prst="perspectiveBelow"/>
            <a:lightRig rig="flood" dir="t">
              <a:rot lat="0" lon="0" rev="1800000"/>
            </a:lightRig>
          </a:scene3d>
          <a:sp3d extrusionH="8890000" prstMaterial="softEdge">
            <a:bevelT w="25400" h="114300"/>
            <a:bevelB w="19050" h="120650"/>
            <a:contourClr>
              <a:srgbClr val="EB6A0A">
                <a:lumMod val="40000"/>
                <a:lumOff val="60000"/>
              </a:srgbClr>
            </a:contourClr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200" kern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Oval 10"/>
          <p:cNvSpPr>
            <a:spLocks/>
          </p:cNvSpPr>
          <p:nvPr/>
        </p:nvSpPr>
        <p:spPr bwMode="auto">
          <a:xfrm>
            <a:off x="4435696" y="4268808"/>
            <a:ext cx="1390157" cy="444500"/>
          </a:xfrm>
          <a:prstGeom prst="ellipse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Electrical</a:t>
            </a:r>
            <a:r>
              <a:rPr lang="de-DE" sz="12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conductivity</a:t>
            </a:r>
            <a:endParaRPr lang="de-DE" sz="1200" kern="0" dirty="0" smtClean="0">
              <a:solidFill>
                <a:srgbClr val="00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89" name="Oval 13"/>
          <p:cNvSpPr>
            <a:spLocks/>
          </p:cNvSpPr>
          <p:nvPr/>
        </p:nvSpPr>
        <p:spPr bwMode="auto">
          <a:xfrm>
            <a:off x="3611571" y="3293680"/>
            <a:ext cx="1501002" cy="745838"/>
          </a:xfrm>
          <a:prstGeom prst="ellipse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12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(</a:t>
            </a: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selective</a:t>
            </a:r>
            <a:r>
              <a:rPr lang="de-DE" sz="12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) </a:t>
            </a: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permeability</a:t>
            </a:r>
            <a:endParaRPr lang="de-DE" sz="1200" kern="0" dirty="0" smtClean="0">
              <a:solidFill>
                <a:srgbClr val="00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90" name="Oval 19"/>
          <p:cNvSpPr>
            <a:spLocks/>
          </p:cNvSpPr>
          <p:nvPr/>
        </p:nvSpPr>
        <p:spPr bwMode="auto">
          <a:xfrm>
            <a:off x="5917621" y="4594022"/>
            <a:ext cx="1333643" cy="382226"/>
          </a:xfrm>
          <a:prstGeom prst="ellipse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12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Optical </a:t>
            </a: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properties</a:t>
            </a:r>
            <a:endParaRPr lang="de-DE" sz="1200" kern="0" dirty="0" smtClean="0">
              <a:solidFill>
                <a:srgbClr val="00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91" name="Oval 22"/>
          <p:cNvSpPr>
            <a:spLocks/>
          </p:cNvSpPr>
          <p:nvPr/>
        </p:nvSpPr>
        <p:spPr bwMode="auto">
          <a:xfrm>
            <a:off x="2989152" y="4037559"/>
            <a:ext cx="1320502" cy="741375"/>
          </a:xfrm>
          <a:prstGeom prst="ellipse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1200" kern="0" dirty="0" err="1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c</a:t>
            </a: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hemical</a:t>
            </a:r>
            <a:r>
              <a:rPr lang="de-DE" sz="12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  </a:t>
            </a: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and</a:t>
            </a:r>
            <a:r>
              <a:rPr lang="de-DE" sz="12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corrosion</a:t>
            </a:r>
            <a:r>
              <a:rPr lang="de-DE" sz="12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resistance</a:t>
            </a:r>
            <a:endParaRPr lang="de-DE" sz="1200" kern="0" dirty="0" smtClean="0">
              <a:solidFill>
                <a:srgbClr val="00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92" name="Textfeld 4"/>
          <p:cNvSpPr txBox="1">
            <a:spLocks noChangeArrowheads="1"/>
          </p:cNvSpPr>
          <p:nvPr/>
        </p:nvSpPr>
        <p:spPr bwMode="auto">
          <a:xfrm>
            <a:off x="3083376" y="4944755"/>
            <a:ext cx="35010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EB6A0A"/>
              </a:buClr>
              <a:buFont typeface="Wingdings" pitchFamily="2" charset="2"/>
              <a:buChar char="n"/>
            </a:pPr>
            <a:r>
              <a:rPr lang="en-US" sz="1200" dirty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FFFFFF">
                    <a:lumMod val="9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(Bio)polymer webs</a:t>
            </a:r>
            <a:endParaRPr lang="en-US" sz="1200" dirty="0">
              <a:solidFill>
                <a:srgbClr val="FFFFFF">
                  <a:lumMod val="95000"/>
                </a:srgb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93" name="Oval 16"/>
          <p:cNvSpPr>
            <a:spLocks/>
          </p:cNvSpPr>
          <p:nvPr/>
        </p:nvSpPr>
        <p:spPr bwMode="auto">
          <a:xfrm>
            <a:off x="4879306" y="3800604"/>
            <a:ext cx="1356310" cy="459020"/>
          </a:xfrm>
          <a:prstGeom prst="ellipse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1200" kern="0" dirty="0" err="1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a</a:t>
            </a: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ntimicrobial</a:t>
            </a:r>
            <a:endParaRPr lang="de-DE" sz="1200" kern="0" dirty="0" smtClean="0">
              <a:solidFill>
                <a:srgbClr val="00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  <a:sym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surfaces</a:t>
            </a:r>
            <a:endParaRPr lang="de-DE" sz="1200" kern="0" dirty="0" smtClean="0">
              <a:solidFill>
                <a:srgbClr val="00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94" name="Oval 13"/>
          <p:cNvSpPr>
            <a:spLocks/>
          </p:cNvSpPr>
          <p:nvPr/>
        </p:nvSpPr>
        <p:spPr bwMode="auto">
          <a:xfrm>
            <a:off x="5622073" y="3366133"/>
            <a:ext cx="1354215" cy="395705"/>
          </a:xfrm>
          <a:prstGeom prst="ellipse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1200" kern="0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b</a:t>
            </a:r>
            <a:r>
              <a:rPr lang="de-DE" sz="12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io-</a:t>
            </a: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functionality</a:t>
            </a:r>
            <a:endParaRPr lang="de-DE" sz="1200" kern="0" dirty="0" smtClean="0">
              <a:solidFill>
                <a:srgbClr val="00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95" name="Oval 13"/>
          <p:cNvSpPr>
            <a:spLocks/>
          </p:cNvSpPr>
          <p:nvPr/>
        </p:nvSpPr>
        <p:spPr bwMode="auto">
          <a:xfrm>
            <a:off x="7635364" y="4280286"/>
            <a:ext cx="1559297" cy="642511"/>
          </a:xfrm>
          <a:prstGeom prst="ellipse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Electrochemical</a:t>
            </a:r>
            <a:r>
              <a:rPr lang="de-DE" sz="12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energy</a:t>
            </a:r>
            <a:r>
              <a:rPr lang="de-DE" sz="12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storage</a:t>
            </a:r>
            <a:endParaRPr lang="de-DE" sz="1200" kern="0" dirty="0" smtClean="0">
              <a:solidFill>
                <a:srgbClr val="00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96" name="Textfeld 4"/>
          <p:cNvSpPr txBox="1">
            <a:spLocks noChangeArrowheads="1"/>
          </p:cNvSpPr>
          <p:nvPr/>
        </p:nvSpPr>
        <p:spPr bwMode="auto">
          <a:xfrm>
            <a:off x="7155641" y="5127640"/>
            <a:ext cx="25513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EB6A0A"/>
              </a:buClr>
              <a:buFont typeface="Wingdings" pitchFamily="2" charset="2"/>
              <a:buChar char="n"/>
            </a:pPr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Polymer membranes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97" name="Oval 19"/>
          <p:cNvSpPr>
            <a:spLocks/>
          </p:cNvSpPr>
          <p:nvPr/>
        </p:nvSpPr>
        <p:spPr bwMode="auto">
          <a:xfrm>
            <a:off x="6250916" y="3915118"/>
            <a:ext cx="1372369" cy="602265"/>
          </a:xfrm>
          <a:prstGeom prst="ellipse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mechanical</a:t>
            </a:r>
            <a:r>
              <a:rPr lang="de-DE" sz="12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resistance</a:t>
            </a:r>
            <a:endParaRPr lang="de-DE" sz="1200" kern="0" dirty="0" smtClean="0">
              <a:solidFill>
                <a:srgbClr val="00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98" name="Oval 13"/>
          <p:cNvSpPr>
            <a:spLocks/>
          </p:cNvSpPr>
          <p:nvPr/>
        </p:nvSpPr>
        <p:spPr bwMode="auto">
          <a:xfrm>
            <a:off x="7090397" y="3325995"/>
            <a:ext cx="1540295" cy="615971"/>
          </a:xfrm>
          <a:prstGeom prst="ellipse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maximized</a:t>
            </a:r>
            <a:r>
              <a:rPr lang="de-DE" sz="12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surface</a:t>
            </a:r>
            <a:r>
              <a:rPr lang="de-DE" sz="12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area</a:t>
            </a:r>
            <a:r>
              <a:rPr lang="de-DE" sz="12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for</a:t>
            </a:r>
            <a:r>
              <a:rPr lang="de-DE" sz="12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 </a:t>
            </a: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Arial" charset="0"/>
              </a:rPr>
              <a:t>sensors</a:t>
            </a:r>
            <a:endParaRPr lang="de-DE" sz="1200" kern="0" dirty="0" smtClean="0">
              <a:solidFill>
                <a:srgbClr val="00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99" name="Abgerundetes Rechteck 98"/>
          <p:cNvSpPr/>
          <p:nvPr/>
        </p:nvSpPr>
        <p:spPr bwMode="auto">
          <a:xfrm>
            <a:off x="2722828" y="2679265"/>
            <a:ext cx="2174411" cy="540000"/>
          </a:xfrm>
          <a:prstGeom prst="roundRect">
            <a:avLst/>
          </a:prstGeom>
          <a:gradFill rotWithShape="1">
            <a:gsLst>
              <a:gs pos="0">
                <a:srgbClr val="1F82C0">
                  <a:tint val="50000"/>
                  <a:satMod val="300000"/>
                </a:srgbClr>
              </a:gs>
              <a:gs pos="35000">
                <a:srgbClr val="1F82C0">
                  <a:tint val="37000"/>
                  <a:satMod val="300000"/>
                </a:srgbClr>
              </a:gs>
              <a:gs pos="100000">
                <a:srgbClr val="1F82C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1F82C0">
                <a:shade val="95000"/>
                <a:satMod val="105000"/>
              </a:srgbClr>
            </a:solidFill>
            <a:prstDash val="solid"/>
            <a:headEnd type="arrow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Lab-2-fab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facilities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upscaling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0" name="Abgerundetes Rechteck 99"/>
          <p:cNvSpPr/>
          <p:nvPr/>
        </p:nvSpPr>
        <p:spPr bwMode="auto">
          <a:xfrm>
            <a:off x="935560" y="3524029"/>
            <a:ext cx="2173369" cy="540000"/>
          </a:xfrm>
          <a:prstGeom prst="roundRect">
            <a:avLst/>
          </a:prstGeom>
          <a:gradFill rotWithShape="1">
            <a:gsLst>
              <a:gs pos="0">
                <a:srgbClr val="1F82C0">
                  <a:tint val="50000"/>
                  <a:satMod val="300000"/>
                </a:srgbClr>
              </a:gs>
              <a:gs pos="35000">
                <a:srgbClr val="1F82C0">
                  <a:tint val="37000"/>
                  <a:satMod val="300000"/>
                </a:srgbClr>
              </a:gs>
              <a:gs pos="100000">
                <a:srgbClr val="1F82C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1F82C0">
                <a:shade val="95000"/>
                <a:satMod val="105000"/>
              </a:srgbClr>
            </a:solidFill>
            <a:prstDash val="solid"/>
            <a:headEnd type="arrow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materials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surfaces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products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" name="Abgerundetes Rechteck 100"/>
          <p:cNvSpPr/>
          <p:nvPr/>
        </p:nvSpPr>
        <p:spPr bwMode="auto">
          <a:xfrm>
            <a:off x="5583238" y="2688857"/>
            <a:ext cx="1832214" cy="540000"/>
          </a:xfrm>
          <a:prstGeom prst="roundRect">
            <a:avLst/>
          </a:prstGeom>
          <a:gradFill rotWithShape="1">
            <a:gsLst>
              <a:gs pos="0">
                <a:srgbClr val="1F82C0">
                  <a:tint val="50000"/>
                  <a:satMod val="300000"/>
                </a:srgbClr>
              </a:gs>
              <a:gs pos="35000">
                <a:srgbClr val="1F82C0">
                  <a:tint val="37000"/>
                  <a:satMod val="300000"/>
                </a:srgbClr>
              </a:gs>
              <a:gs pos="100000">
                <a:srgbClr val="1F82C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1F82C0">
                <a:shade val="95000"/>
                <a:satMod val="105000"/>
              </a:srgbClr>
            </a:solidFill>
            <a:prstDash val="solid"/>
            <a:headEnd type="arrow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Testing</a:t>
            </a:r>
            <a:r>
              <a:rPr lang="de-DE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de-DE" sz="1200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verification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circularity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safety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" name="Abgerundetes Rechteck 101"/>
          <p:cNvSpPr/>
          <p:nvPr/>
        </p:nvSpPr>
        <p:spPr bwMode="auto">
          <a:xfrm>
            <a:off x="9126925" y="3510623"/>
            <a:ext cx="2105813" cy="540000"/>
          </a:xfrm>
          <a:prstGeom prst="roundRect">
            <a:avLst/>
          </a:prstGeom>
          <a:gradFill rotWithShape="1">
            <a:gsLst>
              <a:gs pos="0">
                <a:srgbClr val="1F82C0">
                  <a:tint val="50000"/>
                  <a:satMod val="300000"/>
                </a:srgbClr>
              </a:gs>
              <a:gs pos="35000">
                <a:srgbClr val="1F82C0">
                  <a:tint val="37000"/>
                  <a:satMod val="300000"/>
                </a:srgbClr>
              </a:gs>
              <a:gs pos="100000">
                <a:srgbClr val="1F82C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1F82C0">
                <a:shade val="95000"/>
                <a:satMod val="105000"/>
              </a:srgbClr>
            </a:solidFill>
            <a:prstDash val="solid"/>
            <a:headEnd type="arrow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</a:t>
            </a:r>
            <a:r>
              <a:rPr kumimoji="0" lang="de-DE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line</a:t>
            </a:r>
            <a:r>
              <a:rPr kumimoji="0" lang="de-DE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quality</a:t>
            </a:r>
            <a:r>
              <a:rPr kumimoji="0" lang="de-DE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Bogen 102"/>
          <p:cNvSpPr/>
          <p:nvPr/>
        </p:nvSpPr>
        <p:spPr bwMode="auto">
          <a:xfrm rot="17529629">
            <a:off x="2127747" y="3273422"/>
            <a:ext cx="1062054" cy="942038"/>
          </a:xfrm>
          <a:prstGeom prst="arc">
            <a:avLst>
              <a:gd name="adj1" fmla="val 17160628"/>
              <a:gd name="adj2" fmla="val 20856626"/>
            </a:avLst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de-DE">
              <a:solidFill>
                <a:srgbClr val="000000"/>
              </a:solidFill>
              <a:latin typeface="Frutiger LT Com 55 Roman"/>
            </a:endParaRPr>
          </a:p>
        </p:txBody>
      </p:sp>
      <p:sp>
        <p:nvSpPr>
          <p:cNvPr id="104" name="Bogen 103"/>
          <p:cNvSpPr/>
          <p:nvPr/>
        </p:nvSpPr>
        <p:spPr bwMode="auto">
          <a:xfrm rot="19509542">
            <a:off x="4613929" y="2886108"/>
            <a:ext cx="1062054" cy="942038"/>
          </a:xfrm>
          <a:prstGeom prst="arc">
            <a:avLst>
              <a:gd name="adj1" fmla="val 17160628"/>
              <a:gd name="adj2" fmla="val 20856626"/>
            </a:avLst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de-DE">
              <a:solidFill>
                <a:srgbClr val="000000"/>
              </a:solidFill>
              <a:latin typeface="Frutiger LT Com 55 Roman"/>
            </a:endParaRPr>
          </a:p>
        </p:txBody>
      </p:sp>
      <p:sp>
        <p:nvSpPr>
          <p:cNvPr id="105" name="Bogen 104"/>
          <p:cNvSpPr/>
          <p:nvPr/>
        </p:nvSpPr>
        <p:spPr bwMode="auto">
          <a:xfrm rot="20903576">
            <a:off x="7217006" y="2874328"/>
            <a:ext cx="1062054" cy="942038"/>
          </a:xfrm>
          <a:prstGeom prst="arc">
            <a:avLst>
              <a:gd name="adj1" fmla="val 15006258"/>
              <a:gd name="adj2" fmla="val 19721503"/>
            </a:avLst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de-DE">
              <a:solidFill>
                <a:srgbClr val="000000"/>
              </a:solidFill>
              <a:latin typeface="Frutiger LT Com 55 Roman"/>
            </a:endParaRPr>
          </a:p>
        </p:txBody>
      </p:sp>
      <p:sp>
        <p:nvSpPr>
          <p:cNvPr id="106" name="Pfeil nach oben 105"/>
          <p:cNvSpPr/>
          <p:nvPr/>
        </p:nvSpPr>
        <p:spPr bwMode="auto">
          <a:xfrm>
            <a:off x="3761524" y="2297350"/>
            <a:ext cx="4362994" cy="314852"/>
          </a:xfrm>
          <a:prstGeom prst="upArrow">
            <a:avLst/>
          </a:prstGeom>
          <a:gradFill rotWithShape="1">
            <a:gsLst>
              <a:gs pos="0">
                <a:srgbClr val="E1E3E3">
                  <a:tint val="50000"/>
                  <a:satMod val="300000"/>
                </a:srgbClr>
              </a:gs>
              <a:gs pos="35000">
                <a:srgbClr val="E1E3E3">
                  <a:tint val="37000"/>
                  <a:satMod val="300000"/>
                </a:srgbClr>
              </a:gs>
              <a:gs pos="100000">
                <a:srgbClr val="E1E3E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1E3E3">
                <a:shade val="95000"/>
                <a:satMod val="105000"/>
              </a:srgbClr>
            </a:solidFill>
            <a:prstDash val="solid"/>
            <a:headEnd type="arrow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Validation | Demonstration</a:t>
            </a:r>
          </a:p>
        </p:txBody>
      </p:sp>
      <p:grpSp>
        <p:nvGrpSpPr>
          <p:cNvPr id="107" name="Gruppieren 106"/>
          <p:cNvGrpSpPr/>
          <p:nvPr/>
        </p:nvGrpSpPr>
        <p:grpSpPr>
          <a:xfrm>
            <a:off x="1343509" y="1546151"/>
            <a:ext cx="9349435" cy="719999"/>
            <a:chOff x="1165569" y="983028"/>
            <a:chExt cx="9349435" cy="830623"/>
          </a:xfrm>
        </p:grpSpPr>
        <p:sp>
          <p:nvSpPr>
            <p:cNvPr id="126" name="Abgerundetes Rechteck 125"/>
            <p:cNvSpPr/>
            <p:nvPr/>
          </p:nvSpPr>
          <p:spPr bwMode="auto">
            <a:xfrm>
              <a:off x="5983107" y="983028"/>
              <a:ext cx="2088000" cy="83062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rgbClr val="FCFDFE">
                    <a:alpha val="79000"/>
                  </a:srgb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 w="25400" cap="flat" cmpd="sng" algn="ctr">
              <a:solidFill>
                <a:srgbClr val="F29400"/>
              </a:solidFill>
              <a:prstDash val="solid"/>
              <a:headEnd type="arrow" w="med" len="med"/>
              <a:tailEnd type="none" w="med" len="med"/>
            </a:ln>
            <a:effectLst/>
            <a:ex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Surfaces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&amp; </a:t>
              </a:r>
              <a:b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membranes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b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bio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application</a:t>
              </a:r>
              <a:endPara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3" name="Abgerundetes Rechteck 122"/>
            <p:cNvSpPr/>
            <p:nvPr/>
          </p:nvSpPr>
          <p:spPr bwMode="auto">
            <a:xfrm>
              <a:off x="1165569" y="983028"/>
              <a:ext cx="2088000" cy="83062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29400"/>
              </a:solidFill>
              <a:prstDash val="solid"/>
              <a:headEnd type="arrow" w="med" len="med"/>
              <a:tailEnd type="none" w="med" len="med"/>
            </a:ln>
            <a:effectLst/>
            <a:ex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Sustainable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b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smart 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packaging</a:t>
              </a:r>
              <a:endPara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Abgerundetes Rechteck 123"/>
            <p:cNvSpPr/>
            <p:nvPr/>
          </p:nvSpPr>
          <p:spPr bwMode="auto">
            <a:xfrm>
              <a:off x="3564804" y="983028"/>
              <a:ext cx="2088000" cy="83062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29400"/>
              </a:solidFill>
              <a:prstDash val="solid"/>
              <a:headEnd type="arrow" w="med" len="med"/>
              <a:tailEnd type="none" w="med" len="med"/>
            </a:ln>
            <a:effectLst/>
            <a:ex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Plastic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and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paper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electronics</a:t>
              </a:r>
              <a:endPara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Abgerundetes Rechteck 124"/>
            <p:cNvSpPr/>
            <p:nvPr/>
          </p:nvSpPr>
          <p:spPr bwMode="auto">
            <a:xfrm>
              <a:off x="8427004" y="983028"/>
              <a:ext cx="2088000" cy="83062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29400"/>
              </a:solidFill>
              <a:prstDash val="solid"/>
              <a:headEnd type="arrow" w="med" len="med"/>
              <a:tailEnd type="none" w="med" len="med"/>
            </a:ln>
            <a:effectLst/>
            <a:ex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kern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ptical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films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b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for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security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b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and</a:t>
              </a: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design</a:t>
              </a:r>
            </a:p>
          </p:txBody>
        </p:sp>
        <p:cxnSp>
          <p:nvCxnSpPr>
            <p:cNvPr id="127" name="Gerade Verbindung mit Pfeil 126"/>
            <p:cNvCxnSpPr>
              <a:stCxn id="124" idx="1"/>
              <a:endCxn id="123" idx="3"/>
            </p:cNvCxnSpPr>
            <p:nvPr/>
          </p:nvCxnSpPr>
          <p:spPr bwMode="auto">
            <a:xfrm flipH="1">
              <a:off x="3253569" y="1398340"/>
              <a:ext cx="311235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294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" name="Gerade Verbindung mit Pfeil 127"/>
            <p:cNvCxnSpPr>
              <a:stCxn id="124" idx="3"/>
              <a:endCxn id="126" idx="1"/>
            </p:cNvCxnSpPr>
            <p:nvPr/>
          </p:nvCxnSpPr>
          <p:spPr bwMode="auto">
            <a:xfrm>
              <a:off x="5652804" y="1398340"/>
              <a:ext cx="33030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294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9" name="Gerade Verbindung mit Pfeil 128"/>
            <p:cNvCxnSpPr>
              <a:stCxn id="126" idx="3"/>
              <a:endCxn id="125" idx="1"/>
            </p:cNvCxnSpPr>
            <p:nvPr/>
          </p:nvCxnSpPr>
          <p:spPr bwMode="auto">
            <a:xfrm>
              <a:off x="8071107" y="1398340"/>
              <a:ext cx="355897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294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8" name="Abgerundetes Rechteck 107"/>
          <p:cNvSpPr/>
          <p:nvPr/>
        </p:nvSpPr>
        <p:spPr bwMode="auto">
          <a:xfrm>
            <a:off x="2951472" y="5414998"/>
            <a:ext cx="1854925" cy="540000"/>
          </a:xfrm>
          <a:prstGeom prst="roundRect">
            <a:avLst/>
          </a:prstGeom>
          <a:gradFill rotWithShape="1">
            <a:gsLst>
              <a:gs pos="0">
                <a:srgbClr val="1F82C0">
                  <a:tint val="50000"/>
                  <a:satMod val="300000"/>
                </a:srgbClr>
              </a:gs>
              <a:gs pos="35000">
                <a:srgbClr val="1F82C0">
                  <a:tint val="37000"/>
                  <a:satMod val="300000"/>
                </a:srgbClr>
              </a:gs>
              <a:gs pos="100000">
                <a:srgbClr val="1F82C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1F82C0">
                <a:shade val="95000"/>
                <a:satMod val="105000"/>
              </a:srgbClr>
            </a:solidFill>
            <a:prstDash val="solid"/>
            <a:headEnd type="arrow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capital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funds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Abgerundetes Rechteck 108"/>
          <p:cNvSpPr/>
          <p:nvPr/>
        </p:nvSpPr>
        <p:spPr bwMode="auto">
          <a:xfrm>
            <a:off x="532584" y="4855595"/>
            <a:ext cx="1854925" cy="540000"/>
          </a:xfrm>
          <a:prstGeom prst="roundRect">
            <a:avLst/>
          </a:prstGeom>
          <a:gradFill rotWithShape="1">
            <a:gsLst>
              <a:gs pos="0">
                <a:srgbClr val="1F82C0">
                  <a:tint val="50000"/>
                  <a:satMod val="300000"/>
                </a:srgbClr>
              </a:gs>
              <a:gs pos="35000">
                <a:srgbClr val="1F82C0">
                  <a:tint val="37000"/>
                  <a:satMod val="300000"/>
                </a:srgbClr>
              </a:gs>
              <a:gs pos="100000">
                <a:srgbClr val="1F82C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1F82C0">
                <a:shade val="95000"/>
                <a:satMod val="105000"/>
              </a:srgbClr>
            </a:solidFill>
            <a:prstDash val="solid"/>
            <a:headEnd type="arrow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networks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0" name="Abgerundetes Rechteck 109"/>
          <p:cNvSpPr/>
          <p:nvPr/>
        </p:nvSpPr>
        <p:spPr bwMode="auto">
          <a:xfrm>
            <a:off x="8124518" y="5500102"/>
            <a:ext cx="1854925" cy="540000"/>
          </a:xfrm>
          <a:prstGeom prst="roundRect">
            <a:avLst/>
          </a:prstGeom>
          <a:gradFill rotWithShape="1">
            <a:gsLst>
              <a:gs pos="0">
                <a:srgbClr val="1F82C0">
                  <a:tint val="50000"/>
                  <a:satMod val="300000"/>
                </a:srgbClr>
              </a:gs>
              <a:gs pos="35000">
                <a:srgbClr val="1F82C0">
                  <a:tint val="37000"/>
                  <a:satMod val="300000"/>
                </a:srgbClr>
              </a:gs>
              <a:gs pos="100000">
                <a:srgbClr val="1F82C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1F82C0">
                <a:shade val="95000"/>
                <a:satMod val="105000"/>
              </a:srgbClr>
            </a:solidFill>
            <a:prstDash val="solid"/>
            <a:headEnd type="arrow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Standardisation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regulation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Abgerundetes Rechteck 110"/>
          <p:cNvSpPr/>
          <p:nvPr/>
        </p:nvSpPr>
        <p:spPr bwMode="auto">
          <a:xfrm>
            <a:off x="9781196" y="4818493"/>
            <a:ext cx="1854925" cy="540000"/>
          </a:xfrm>
          <a:prstGeom prst="roundRect">
            <a:avLst/>
          </a:prstGeom>
          <a:gradFill rotWithShape="1">
            <a:gsLst>
              <a:gs pos="0">
                <a:srgbClr val="1F82C0">
                  <a:tint val="50000"/>
                  <a:satMod val="300000"/>
                </a:srgbClr>
              </a:gs>
              <a:gs pos="35000">
                <a:srgbClr val="1F82C0">
                  <a:tint val="37000"/>
                  <a:satMod val="300000"/>
                </a:srgbClr>
              </a:gs>
              <a:gs pos="100000">
                <a:srgbClr val="1F82C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1F82C0">
                <a:shade val="95000"/>
                <a:satMod val="105000"/>
              </a:srgbClr>
            </a:solidFill>
            <a:prstDash val="solid"/>
            <a:headEnd type="arrow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customers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supply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chains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Bogen 111"/>
          <p:cNvSpPr/>
          <p:nvPr/>
        </p:nvSpPr>
        <p:spPr bwMode="auto">
          <a:xfrm rot="2774844" flipV="1">
            <a:off x="1878818" y="4654936"/>
            <a:ext cx="1062054" cy="942038"/>
          </a:xfrm>
          <a:prstGeom prst="arc">
            <a:avLst>
              <a:gd name="adj1" fmla="val 17160628"/>
              <a:gd name="adj2" fmla="val 20856626"/>
            </a:avLst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de-DE">
              <a:solidFill>
                <a:srgbClr val="000000"/>
              </a:solidFill>
              <a:latin typeface="Frutiger LT Com 55 Roman"/>
            </a:endParaRPr>
          </a:p>
        </p:txBody>
      </p:sp>
      <p:sp>
        <p:nvSpPr>
          <p:cNvPr id="113" name="Bogen 112"/>
          <p:cNvSpPr/>
          <p:nvPr/>
        </p:nvSpPr>
        <p:spPr bwMode="auto">
          <a:xfrm rot="2090458" flipV="1">
            <a:off x="4493929" y="4820483"/>
            <a:ext cx="1062054" cy="942038"/>
          </a:xfrm>
          <a:prstGeom prst="arc">
            <a:avLst>
              <a:gd name="adj1" fmla="val 17160628"/>
              <a:gd name="adj2" fmla="val 20856626"/>
            </a:avLst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de-DE">
              <a:solidFill>
                <a:srgbClr val="000000"/>
              </a:solidFill>
              <a:latin typeface="Frutiger LT Com 55 Roman"/>
            </a:endParaRPr>
          </a:p>
        </p:txBody>
      </p:sp>
      <p:sp>
        <p:nvSpPr>
          <p:cNvPr id="114" name="Bogen 113"/>
          <p:cNvSpPr/>
          <p:nvPr/>
        </p:nvSpPr>
        <p:spPr bwMode="auto">
          <a:xfrm rot="696424" flipV="1">
            <a:off x="9531138" y="4820483"/>
            <a:ext cx="1062054" cy="942038"/>
          </a:xfrm>
          <a:prstGeom prst="arc">
            <a:avLst>
              <a:gd name="adj1" fmla="val 17160628"/>
              <a:gd name="adj2" fmla="val 20856626"/>
            </a:avLst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de-DE">
              <a:solidFill>
                <a:srgbClr val="000000"/>
              </a:solidFill>
              <a:latin typeface="Frutiger LT Com 55 Roman"/>
            </a:endParaRPr>
          </a:p>
        </p:txBody>
      </p:sp>
      <p:sp>
        <p:nvSpPr>
          <p:cNvPr id="115" name="Textfeld 4"/>
          <p:cNvSpPr txBox="1">
            <a:spLocks noChangeArrowheads="1"/>
          </p:cNvSpPr>
          <p:nvPr/>
        </p:nvSpPr>
        <p:spPr bwMode="auto">
          <a:xfrm>
            <a:off x="5485891" y="5005870"/>
            <a:ext cx="32748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EB6A0A"/>
              </a:buClr>
              <a:buFont typeface="Wingdings" pitchFamily="2" charset="2"/>
              <a:buChar char="n"/>
            </a:pPr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16" name="Abgerundetes Rechteck 115"/>
          <p:cNvSpPr/>
          <p:nvPr/>
        </p:nvSpPr>
        <p:spPr bwMode="auto">
          <a:xfrm>
            <a:off x="8193443" y="2790532"/>
            <a:ext cx="2105813" cy="540000"/>
          </a:xfrm>
          <a:prstGeom prst="roundRect">
            <a:avLst/>
          </a:prstGeom>
          <a:gradFill rotWithShape="1">
            <a:gsLst>
              <a:gs pos="0">
                <a:srgbClr val="1F82C0">
                  <a:tint val="50000"/>
                  <a:satMod val="300000"/>
                </a:srgbClr>
              </a:gs>
              <a:gs pos="35000">
                <a:srgbClr val="1F82C0">
                  <a:tint val="37000"/>
                  <a:satMod val="300000"/>
                </a:srgbClr>
              </a:gs>
              <a:gs pos="100000">
                <a:srgbClr val="1F82C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1F82C0">
                <a:shade val="95000"/>
                <a:satMod val="105000"/>
              </a:srgbClr>
            </a:solidFill>
            <a:prstDash val="solid"/>
            <a:headEnd type="arrow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rototyping</a:t>
            </a:r>
            <a:r>
              <a:rPr lang="de-DE" sz="12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iloting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ransfer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roduction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7" name="Bogen 116"/>
          <p:cNvSpPr/>
          <p:nvPr/>
        </p:nvSpPr>
        <p:spPr bwMode="auto">
          <a:xfrm rot="20903576">
            <a:off x="9918338" y="3202089"/>
            <a:ext cx="1062054" cy="942038"/>
          </a:xfrm>
          <a:prstGeom prst="arc">
            <a:avLst>
              <a:gd name="adj1" fmla="val 17160628"/>
              <a:gd name="adj2" fmla="val 20856626"/>
            </a:avLst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de-DE">
              <a:solidFill>
                <a:srgbClr val="000000"/>
              </a:solidFill>
              <a:latin typeface="Frutiger LT Com 55 Roman"/>
            </a:endParaRPr>
          </a:p>
        </p:txBody>
      </p:sp>
      <p:sp>
        <p:nvSpPr>
          <p:cNvPr id="118" name="Abgerundetes Rechteck 117"/>
          <p:cNvSpPr/>
          <p:nvPr/>
        </p:nvSpPr>
        <p:spPr bwMode="auto">
          <a:xfrm>
            <a:off x="5417713" y="5459612"/>
            <a:ext cx="1854925" cy="540000"/>
          </a:xfrm>
          <a:prstGeom prst="roundRect">
            <a:avLst/>
          </a:prstGeom>
          <a:gradFill rotWithShape="1">
            <a:gsLst>
              <a:gs pos="0">
                <a:srgbClr val="1F82C0">
                  <a:tint val="50000"/>
                  <a:satMod val="300000"/>
                </a:srgbClr>
              </a:gs>
              <a:gs pos="35000">
                <a:srgbClr val="1F82C0">
                  <a:tint val="37000"/>
                  <a:satMod val="300000"/>
                </a:srgbClr>
              </a:gs>
              <a:gs pos="100000">
                <a:srgbClr val="1F82C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1F82C0">
                <a:shade val="95000"/>
                <a:satMod val="105000"/>
              </a:srgbClr>
            </a:solidFill>
            <a:prstDash val="solid"/>
            <a:headEnd type="arrow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Bogen 118"/>
          <p:cNvSpPr/>
          <p:nvPr/>
        </p:nvSpPr>
        <p:spPr bwMode="auto">
          <a:xfrm rot="696424" flipV="1">
            <a:off x="7115215" y="4932999"/>
            <a:ext cx="1062054" cy="942038"/>
          </a:xfrm>
          <a:prstGeom prst="arc">
            <a:avLst>
              <a:gd name="adj1" fmla="val 15534701"/>
              <a:gd name="adj2" fmla="val 19949915"/>
            </a:avLst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de-DE">
              <a:solidFill>
                <a:srgbClr val="000000"/>
              </a:solidFill>
              <a:latin typeface="Frutiger LT Com 55 Roman"/>
            </a:endParaRPr>
          </a:p>
        </p:txBody>
      </p:sp>
      <p:pic>
        <p:nvPicPr>
          <p:cNvPr id="120" name="Grafik 1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"/>
          <a:stretch/>
        </p:blipFill>
        <p:spPr bwMode="auto">
          <a:xfrm>
            <a:off x="2594609" y="1382465"/>
            <a:ext cx="794887" cy="909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1" name="Grafik 120"/>
          <p:cNvPicPr>
            <a:picLocks noChangeAspect="1"/>
          </p:cNvPicPr>
          <p:nvPr/>
        </p:nvPicPr>
        <p:blipFill rotWithShape="1">
          <a:blip r:embed="rId5"/>
          <a:srcRect r="22414"/>
          <a:stretch/>
        </p:blipFill>
        <p:spPr>
          <a:xfrm>
            <a:off x="5079964" y="1630741"/>
            <a:ext cx="689862" cy="5402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" name="Grafik 121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r="13034"/>
          <a:stretch/>
        </p:blipFill>
        <p:spPr bwMode="auto">
          <a:xfrm>
            <a:off x="9648944" y="1560104"/>
            <a:ext cx="992836" cy="709438"/>
          </a:xfrm>
          <a:prstGeom prst="rect">
            <a:avLst/>
          </a:prstGeom>
          <a:ln/>
          <a:effectLst>
            <a:softEdge rad="889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3296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4">
            <a:extLst>
              <a:ext uri="{FF2B5EF4-FFF2-40B4-BE49-F238E27FC236}">
                <a16:creationId xmlns:a16="http://schemas.microsoft.com/office/drawing/2014/main" id="{333880CF-8795-4687-B967-C60D9CFA39E4}"/>
              </a:ext>
            </a:extLst>
          </p:cNvPr>
          <p:cNvSpPr/>
          <p:nvPr/>
        </p:nvSpPr>
        <p:spPr bwMode="auto">
          <a:xfrm flipH="1">
            <a:off x="10586243" y="5233731"/>
            <a:ext cx="1605757" cy="1624263"/>
          </a:xfrm>
          <a:prstGeom prst="rtTriangle">
            <a:avLst/>
          </a:prstGeom>
          <a:solidFill>
            <a:srgbClr val="ED8020"/>
          </a:solidFill>
          <a:ln>
            <a:noFill/>
          </a:ln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 sz="4050" dirty="0"/>
          </a:p>
        </p:txBody>
      </p:sp>
      <p:sp>
        <p:nvSpPr>
          <p:cNvPr id="27" name="Titel 2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The FlexFunction2Sustain </a:t>
            </a:r>
            <a:r>
              <a:rPr lang="de-DE" dirty="0" err="1" smtClean="0"/>
              <a:t>Ecosystem</a:t>
            </a:r>
            <a:endParaRPr lang="de-DE" dirty="0"/>
          </a:p>
        </p:txBody>
      </p:sp>
      <p:sp>
        <p:nvSpPr>
          <p:cNvPr id="25" name="Datumsplatzhalt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14th International Symposium on Flexible Organic Electronics (ISFOE 2020)</a:t>
            </a:r>
            <a:endParaRPr lang="de-DE" dirty="0"/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de-DE" smtClean="0"/>
              <a:t>8</a:t>
            </a:fld>
            <a:endParaRPr lang="de-DE" dirty="0"/>
          </a:p>
        </p:txBody>
      </p:sp>
      <p:grpSp>
        <p:nvGrpSpPr>
          <p:cNvPr id="46" name="Gruppieren 45"/>
          <p:cNvGrpSpPr/>
          <p:nvPr/>
        </p:nvGrpSpPr>
        <p:grpSpPr>
          <a:xfrm>
            <a:off x="700071" y="1162050"/>
            <a:ext cx="10791858" cy="4738668"/>
            <a:chOff x="1067026" y="1507633"/>
            <a:chExt cx="9762900" cy="41640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Abgerundetes Rechteck 46"/>
            <p:cNvSpPr/>
            <p:nvPr/>
          </p:nvSpPr>
          <p:spPr>
            <a:xfrm>
              <a:off x="7665604" y="2130114"/>
              <a:ext cx="1586423" cy="3541521"/>
            </a:xfrm>
            <a:prstGeom prst="roundRect">
              <a:avLst>
                <a:gd name="adj" fmla="val 8098"/>
              </a:avLst>
            </a:prstGeom>
            <a:solidFill>
              <a:schemeClr val="bg1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20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pilot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cases</a:t>
              </a:r>
              <a:endPara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endParaRPr>
            </a:p>
            <a:p>
              <a:pPr algn="ctr"/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(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selected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during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the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project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)</a:t>
              </a:r>
              <a:endPara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0" name="Abgerundetes Rechteck 49"/>
            <p:cNvSpPr/>
            <p:nvPr/>
          </p:nvSpPr>
          <p:spPr>
            <a:xfrm>
              <a:off x="5991489" y="2130114"/>
              <a:ext cx="1586423" cy="3541521"/>
            </a:xfrm>
            <a:prstGeom prst="roundRect">
              <a:avLst>
                <a:gd name="adj" fmla="val 8098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40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1" name="Abgerundetes Rechteck 50"/>
            <p:cNvSpPr/>
            <p:nvPr/>
          </p:nvSpPr>
          <p:spPr>
            <a:xfrm>
              <a:off x="1067027" y="2130114"/>
              <a:ext cx="4841986" cy="3541521"/>
            </a:xfrm>
            <a:prstGeom prst="roundRect">
              <a:avLst>
                <a:gd name="adj" fmla="val 3295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140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2" name="Abgerundetes Rechteck 51"/>
            <p:cNvSpPr/>
            <p:nvPr/>
          </p:nvSpPr>
          <p:spPr>
            <a:xfrm>
              <a:off x="9339720" y="2130114"/>
              <a:ext cx="1490206" cy="1664315"/>
            </a:xfrm>
            <a:prstGeom prst="roundRect">
              <a:avLst>
                <a:gd name="adj" fmla="val 8098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Board of Investors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and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Foundations</a:t>
              </a:r>
              <a:endPara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3" name="Abgerundetes Rechteck 52"/>
            <p:cNvSpPr/>
            <p:nvPr/>
          </p:nvSpPr>
          <p:spPr>
            <a:xfrm>
              <a:off x="9339719" y="3913817"/>
              <a:ext cx="1490206" cy="1757818"/>
            </a:xfrm>
            <a:prstGeom prst="roundRect">
              <a:avLst>
                <a:gd name="adj" fmla="val 8098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External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 Advisory Board</a:t>
              </a:r>
            </a:p>
            <a:p>
              <a:pPr algn="ctr"/>
              <a:endPara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endParaRPr>
            </a:p>
            <a:p>
              <a:pPr algn="ctr"/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(Networks,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Regulations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, Standardisation,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and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others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anose="02020603050405020304" pitchFamily="18" charset="0"/>
                </a:rPr>
                <a:t>)</a:t>
              </a:r>
              <a:endPara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54" name="Grafik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595" y="2366458"/>
              <a:ext cx="1512000" cy="412020"/>
            </a:xfrm>
            <a:prstGeom prst="rect">
              <a:avLst/>
            </a:prstGeom>
          </p:spPr>
        </p:pic>
        <p:pic>
          <p:nvPicPr>
            <p:cNvPr id="55" name="Grafik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1348" y="2401970"/>
              <a:ext cx="1135091" cy="500380"/>
            </a:xfrm>
            <a:prstGeom prst="rect">
              <a:avLst/>
            </a:prstGeom>
          </p:spPr>
        </p:pic>
        <p:pic>
          <p:nvPicPr>
            <p:cNvPr id="56" name="Picture 2" descr="24i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7423" y="3017269"/>
              <a:ext cx="582529" cy="582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Grafik 5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372" y="3383781"/>
              <a:ext cx="1676951" cy="583690"/>
            </a:xfrm>
            <a:prstGeom prst="rect">
              <a:avLst/>
            </a:prstGeom>
          </p:spPr>
        </p:pic>
        <p:pic>
          <p:nvPicPr>
            <p:cNvPr id="58" name="Grafik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087" y="4460528"/>
              <a:ext cx="1455611" cy="569224"/>
            </a:xfrm>
            <a:prstGeom prst="rect">
              <a:avLst/>
            </a:prstGeom>
          </p:spPr>
        </p:pic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630" y="2842051"/>
              <a:ext cx="2099337" cy="548811"/>
            </a:xfrm>
            <a:prstGeom prst="rect">
              <a:avLst/>
            </a:prstGeom>
            <a:noFill/>
          </p:spPr>
        </p:pic>
        <p:pic>
          <p:nvPicPr>
            <p:cNvPr id="60" name="Grafik 59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2253" b="16498"/>
            <a:stretch/>
          </p:blipFill>
          <p:spPr>
            <a:xfrm>
              <a:off x="2236728" y="3357977"/>
              <a:ext cx="1504188" cy="433560"/>
            </a:xfrm>
            <a:prstGeom prst="rect">
              <a:avLst/>
            </a:prstGeom>
            <a:noFill/>
          </p:spPr>
        </p:pic>
        <p:pic>
          <p:nvPicPr>
            <p:cNvPr id="61" name="Grafik 60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342" y="2428117"/>
              <a:ext cx="1437760" cy="448086"/>
            </a:xfrm>
            <a:prstGeom prst="rect">
              <a:avLst/>
            </a:prstGeom>
          </p:spPr>
        </p:pic>
        <p:pic>
          <p:nvPicPr>
            <p:cNvPr id="62" name="Grafik 6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726" y="4976123"/>
              <a:ext cx="1512000" cy="41381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3" name="Grafik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12" y="5090496"/>
              <a:ext cx="2419871" cy="458768"/>
            </a:xfrm>
            <a:prstGeom prst="rect">
              <a:avLst/>
            </a:prstGeom>
          </p:spPr>
        </p:pic>
        <p:pic>
          <p:nvPicPr>
            <p:cNvPr id="64" name="Grafik 63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68485" y="2971330"/>
              <a:ext cx="730482" cy="730482"/>
            </a:xfrm>
            <a:prstGeom prst="rect">
              <a:avLst/>
            </a:prstGeom>
          </p:spPr>
        </p:pic>
        <p:pic>
          <p:nvPicPr>
            <p:cNvPr id="65" name="Picture 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0008" y="2445661"/>
              <a:ext cx="717025" cy="559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Picture 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6436" y="2207706"/>
              <a:ext cx="720000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Picture 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943" y="3181249"/>
              <a:ext cx="1106511" cy="4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Picture 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8613" y="3712948"/>
              <a:ext cx="1068192" cy="5750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rafik 68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2" r="3283"/>
            <a:stretch/>
          </p:blipFill>
          <p:spPr bwMode="auto">
            <a:xfrm>
              <a:off x="6104899" y="4378349"/>
              <a:ext cx="1260709" cy="468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0" name="Grafik 69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4" t="20002" r="21764" b="18046"/>
            <a:stretch/>
          </p:blipFill>
          <p:spPr bwMode="auto">
            <a:xfrm>
              <a:off x="6104899" y="4941377"/>
              <a:ext cx="1359601" cy="468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1" name="Grafik 7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335" y="4519143"/>
              <a:ext cx="1512000" cy="419040"/>
            </a:xfrm>
            <a:prstGeom prst="rect">
              <a:avLst/>
            </a:prstGeom>
          </p:spPr>
        </p:pic>
        <p:graphicFrame>
          <p:nvGraphicFramePr>
            <p:cNvPr id="72" name="Diagramm 71"/>
            <p:cNvGraphicFramePr/>
            <p:nvPr>
              <p:extLst>
                <p:ext uri="{D42A27DB-BD31-4B8C-83A1-F6EECF244321}">
                  <p14:modId xmlns:p14="http://schemas.microsoft.com/office/powerpoint/2010/main" val="1287468174"/>
                </p:ext>
              </p:extLst>
            </p:nvPr>
          </p:nvGraphicFramePr>
          <p:xfrm>
            <a:off x="1067026" y="1507633"/>
            <a:ext cx="9762899" cy="50099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1" r:lo="rId22" r:qs="rId23" r:cs="rId24"/>
            </a:graphicData>
          </a:graphic>
        </p:graphicFrame>
        <p:pic>
          <p:nvPicPr>
            <p:cNvPr id="73" name="Picture 2" descr="Ãhnliches Foto"/>
            <p:cNvPicPr>
              <a:picLocks noChangeAspect="1" noChangeArrowheads="1"/>
            </p:cNvPicPr>
            <p:nvPr/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458" y="2180799"/>
              <a:ext cx="1465376" cy="297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4" descr="Bildergebnis fÃ¼r hatzopoulos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1103" y="2793371"/>
              <a:ext cx="1246257" cy="314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Grafik 74"/>
            <p:cNvPicPr>
              <a:picLocks noChangeAspect="1"/>
            </p:cNvPicPr>
            <p:nvPr/>
          </p:nvPicPr>
          <p:blipFill>
            <a:blip r:embed="rId2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63137" y="3032634"/>
              <a:ext cx="1054840" cy="509458"/>
            </a:xfrm>
            <a:prstGeom prst="rect">
              <a:avLst/>
            </a:prstGeom>
            <a:noFill/>
          </p:spPr>
        </p:pic>
        <p:pic>
          <p:nvPicPr>
            <p:cNvPr id="76" name="Grafik 75"/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60122" y="4293803"/>
              <a:ext cx="1405333" cy="333003"/>
            </a:xfrm>
            <a:prstGeom prst="rect">
              <a:avLst/>
            </a:prstGeom>
          </p:spPr>
        </p:pic>
        <p:pic>
          <p:nvPicPr>
            <p:cNvPr id="77" name="Grafik 76"/>
            <p:cNvPicPr>
              <a:picLocks noChangeAspect="1"/>
            </p:cNvPicPr>
            <p:nvPr/>
          </p:nvPicPr>
          <p:blipFill>
            <a:blip r:embed="rId3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66494" y="4679206"/>
              <a:ext cx="764786" cy="764786"/>
            </a:xfrm>
            <a:prstGeom prst="rect">
              <a:avLst/>
            </a:prstGeom>
          </p:spPr>
        </p:pic>
        <p:pic>
          <p:nvPicPr>
            <p:cNvPr id="78" name="Grafik 77"/>
            <p:cNvPicPr>
              <a:picLocks noChangeAspect="1"/>
            </p:cNvPicPr>
            <p:nvPr/>
          </p:nvPicPr>
          <p:blipFill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50574" y="4536490"/>
              <a:ext cx="1093226" cy="661988"/>
            </a:xfrm>
            <a:prstGeom prst="rect">
              <a:avLst/>
            </a:prstGeom>
          </p:spPr>
        </p:pic>
        <p:pic>
          <p:nvPicPr>
            <p:cNvPr id="81" name="Grafik 8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7771103" y="5061838"/>
              <a:ext cx="913147" cy="325430"/>
            </a:xfrm>
            <a:prstGeom prst="rect">
              <a:avLst/>
            </a:prstGeom>
          </p:spPr>
        </p:pic>
        <p:pic>
          <p:nvPicPr>
            <p:cNvPr id="82" name="Grafik 81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7812077" y="5458007"/>
              <a:ext cx="1101421" cy="157836"/>
            </a:xfrm>
            <a:prstGeom prst="rect">
              <a:avLst/>
            </a:prstGeom>
          </p:spPr>
        </p:pic>
        <p:pic>
          <p:nvPicPr>
            <p:cNvPr id="87" name="Grafik 86"/>
            <p:cNvPicPr>
              <a:picLocks noChangeAspect="1"/>
            </p:cNvPicPr>
            <p:nvPr/>
          </p:nvPicPr>
          <p:blipFill rotWithShape="1">
            <a:blip r:embed="rId3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25525"/>
            <a:stretch/>
          </p:blipFill>
          <p:spPr>
            <a:xfrm>
              <a:off x="8180043" y="2462835"/>
              <a:ext cx="975534" cy="301842"/>
            </a:xfrm>
            <a:prstGeom prst="rect">
              <a:avLst/>
            </a:prstGeom>
          </p:spPr>
        </p:pic>
        <p:pic>
          <p:nvPicPr>
            <p:cNvPr id="88" name="Grafik 87"/>
            <p:cNvPicPr>
              <a:picLocks noChangeAspect="1"/>
            </p:cNvPicPr>
            <p:nvPr/>
          </p:nvPicPr>
          <p:blipFill rotWithShape="1">
            <a:blip r:embed="rId35"/>
            <a:srcRect l="3720" t="23200" r="5081" b="18000"/>
            <a:stretch/>
          </p:blipFill>
          <p:spPr>
            <a:xfrm>
              <a:off x="7731554" y="3186924"/>
              <a:ext cx="550873" cy="355168"/>
            </a:xfrm>
            <a:prstGeom prst="rect">
              <a:avLst/>
            </a:prstGeom>
          </p:spPr>
        </p:pic>
        <p:pic>
          <p:nvPicPr>
            <p:cNvPr id="93" name="Grafik 92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920" y="3908989"/>
              <a:ext cx="1439054" cy="490477"/>
            </a:xfrm>
            <a:prstGeom prst="rect">
              <a:avLst/>
            </a:prstGeom>
          </p:spPr>
        </p:pic>
        <p:pic>
          <p:nvPicPr>
            <p:cNvPr id="119" name="Grafik 118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2827146" y="3829477"/>
              <a:ext cx="1291973" cy="452191"/>
            </a:xfrm>
            <a:prstGeom prst="rect">
              <a:avLst/>
            </a:prstGeom>
          </p:spPr>
        </p:pic>
        <p:pic>
          <p:nvPicPr>
            <p:cNvPr id="120" name="Grafik 119"/>
            <p:cNvPicPr>
              <a:picLocks noChangeAspect="1"/>
            </p:cNvPicPr>
            <p:nvPr/>
          </p:nvPicPr>
          <p:blipFill rotWithShape="1">
            <a:blip r:embed="rId3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2155" b="37898"/>
            <a:stretch/>
          </p:blipFill>
          <p:spPr>
            <a:xfrm>
              <a:off x="4321855" y="3986984"/>
              <a:ext cx="1558528" cy="311706"/>
            </a:xfrm>
            <a:prstGeom prst="rect">
              <a:avLst/>
            </a:prstGeom>
          </p:spPr>
        </p:pic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557" y="4267952"/>
            <a:ext cx="1351217" cy="50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0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5720" y="151463"/>
            <a:ext cx="10515600" cy="739775"/>
          </a:xfrm>
        </p:spPr>
        <p:txBody>
          <a:bodyPr/>
          <a:lstStyle/>
          <a:p>
            <a:r>
              <a:rPr lang="de-DE" dirty="0" smtClean="0"/>
              <a:t>Technical </a:t>
            </a:r>
            <a:r>
              <a:rPr lang="de-DE" dirty="0" err="1" smtClean="0"/>
              <a:t>Facilities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2020-07-08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96D1D"/>
                </a:solidFill>
                <a:cs typeface="Calibri" panose="020F0502020204030204" pitchFamily="34" charset="0"/>
                <a:sym typeface="Arial"/>
              </a:rPr>
              <a:t>14th International Symposium on Flexible Organic Electronics (ISFOE 2020)</a:t>
            </a:r>
            <a:endParaRPr lang="en-GB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B448-76A2-4329-BD41-342F298A9C1A}" type="slidenum">
              <a:rPr lang="en-GB" smtClean="0"/>
              <a:t>9</a:t>
            </a:fld>
            <a:endParaRPr lang="en-GB"/>
          </a:p>
        </p:txBody>
      </p:sp>
      <p:grpSp>
        <p:nvGrpSpPr>
          <p:cNvPr id="37" name="Gruppieren 36"/>
          <p:cNvGrpSpPr/>
          <p:nvPr/>
        </p:nvGrpSpPr>
        <p:grpSpPr>
          <a:xfrm>
            <a:off x="477838" y="1060515"/>
            <a:ext cx="11089976" cy="1930576"/>
            <a:chOff x="477838" y="1079324"/>
            <a:chExt cx="11089976" cy="19305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Abgerundetes Rechteck 38"/>
            <p:cNvSpPr/>
            <p:nvPr/>
          </p:nvSpPr>
          <p:spPr bwMode="auto">
            <a:xfrm>
              <a:off x="477838" y="1079324"/>
              <a:ext cx="11089976" cy="1930576"/>
            </a:xfrm>
            <a:prstGeom prst="roundRect">
              <a:avLst>
                <a:gd name="adj" fmla="val 8638"/>
              </a:avLst>
            </a:prstGeom>
            <a:solidFill>
              <a:schemeClr val="bg1"/>
            </a:solidFill>
            <a:ln>
              <a:headEnd type="arrow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2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0" name="Picture 4" descr="r2r 01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4747" y="1253235"/>
              <a:ext cx="2272833" cy="1349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Textfeld 40"/>
            <p:cNvSpPr txBox="1"/>
            <p:nvPr/>
          </p:nvSpPr>
          <p:spPr>
            <a:xfrm>
              <a:off x="9018979" y="2522320"/>
              <a:ext cx="2416186" cy="340519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Printed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electronics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pilot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lines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42" name="Grafik 41" descr="Coatema SM21 frei"/>
            <p:cNvPicPr/>
            <p:nvPr/>
          </p:nvPicPr>
          <p:blipFill rotWithShape="1">
            <a:blip r:embed="rId3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3" t="4802" b="9402"/>
            <a:stretch/>
          </p:blipFill>
          <p:spPr bwMode="auto">
            <a:xfrm>
              <a:off x="2861226" y="1235926"/>
              <a:ext cx="2664296" cy="152479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3" name="Grafik 42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0" b="309"/>
            <a:stretch/>
          </p:blipFill>
          <p:spPr bwMode="auto">
            <a:xfrm>
              <a:off x="5435636" y="1253235"/>
              <a:ext cx="3518554" cy="1452201"/>
            </a:xfrm>
            <a:prstGeom prst="rect">
              <a:avLst/>
            </a:prstGeom>
            <a:noFill/>
          </p:spPr>
        </p:pic>
        <p:sp>
          <p:nvSpPr>
            <p:cNvPr id="44" name="Textfeld 43"/>
            <p:cNvSpPr txBox="1"/>
            <p:nvPr/>
          </p:nvSpPr>
          <p:spPr>
            <a:xfrm>
              <a:off x="2886081" y="2367767"/>
              <a:ext cx="2608859" cy="578882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Atmospheric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pressure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coating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printing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and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surface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treatment</a:t>
              </a:r>
              <a:endPara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5683210" y="2513684"/>
              <a:ext cx="2943381" cy="340519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R2R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micro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-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and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nanostructuring</a:t>
              </a:r>
              <a:endPara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46" name="Picture 294"/>
            <p:cNvPicPr>
              <a:picLocks noChangeAspect="1" noChangeArrowheads="1"/>
            </p:cNvPicPr>
            <p:nvPr/>
          </p:nvPicPr>
          <p:blipFill rotWithShape="1">
            <a:blip r:embed="rId5"/>
            <a:srcRect l="20970" b="15543"/>
            <a:stretch/>
          </p:blipFill>
          <p:spPr bwMode="auto">
            <a:xfrm>
              <a:off x="596901" y="1235926"/>
              <a:ext cx="2200072" cy="1500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Textfeld 46"/>
            <p:cNvSpPr txBox="1"/>
            <p:nvPr/>
          </p:nvSpPr>
          <p:spPr>
            <a:xfrm>
              <a:off x="625572" y="2528218"/>
              <a:ext cx="2083768" cy="340519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R2R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Vacuum</a:t>
              </a:r>
              <a:r>
                <a:rPr lang="de-DE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de-DE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Coating</a:t>
              </a:r>
              <a:endPara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8" name="Textfeld 37"/>
          <p:cNvSpPr txBox="1"/>
          <p:nvPr/>
        </p:nvSpPr>
        <p:spPr>
          <a:xfrm>
            <a:off x="817289" y="815973"/>
            <a:ext cx="3475311" cy="28538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noAutofit/>
          </a:bodyPr>
          <a:lstStyle/>
          <a:p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Nanofunctionalisation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of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Surfaces</a:t>
            </a:r>
            <a:endParaRPr lang="de-DE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8" name="Abgerundetes Rechteck 47"/>
          <p:cNvSpPr/>
          <p:nvPr/>
        </p:nvSpPr>
        <p:spPr bwMode="auto">
          <a:xfrm>
            <a:off x="477838" y="3261033"/>
            <a:ext cx="5473352" cy="2741445"/>
          </a:xfrm>
          <a:prstGeom prst="roundRect">
            <a:avLst>
              <a:gd name="adj" fmla="val 8638"/>
            </a:avLst>
          </a:prstGeom>
          <a:solidFill>
            <a:schemeClr val="bg1"/>
          </a:solidFill>
          <a:ln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9" name="Grafik 48" descr="Coextrusionsanlage zu Herstellung von Materiali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0" t="15334" r="2557" b="6221"/>
          <a:stretch/>
        </p:blipFill>
        <p:spPr bwMode="auto">
          <a:xfrm>
            <a:off x="596901" y="3450734"/>
            <a:ext cx="3050033" cy="1674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Grafik 49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8282" r="5137" b="22"/>
          <a:stretch/>
        </p:blipFill>
        <p:spPr bwMode="auto">
          <a:xfrm>
            <a:off x="3140728" y="4142628"/>
            <a:ext cx="2641727" cy="1822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1" name="Abgerundetes Rechteck 50"/>
          <p:cNvSpPr/>
          <p:nvPr/>
        </p:nvSpPr>
        <p:spPr bwMode="auto">
          <a:xfrm>
            <a:off x="6167214" y="3283285"/>
            <a:ext cx="5400600" cy="2719194"/>
          </a:xfrm>
          <a:prstGeom prst="roundRect">
            <a:avLst>
              <a:gd name="adj" fmla="val 8638"/>
            </a:avLst>
          </a:prstGeom>
          <a:ln>
            <a:headEnd type="arrow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596901" y="5125664"/>
            <a:ext cx="1875963" cy="578882"/>
          </a:xfrm>
          <a:prstGeom prst="round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Compounding</a:t>
            </a: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and</a:t>
            </a: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Film Extrusion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3849828" y="3475252"/>
            <a:ext cx="1966977" cy="578882"/>
          </a:xfrm>
          <a:prstGeom prst="round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Recycling </a:t>
            </a:r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and</a:t>
            </a: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Bio-</a:t>
            </a:r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degrability</a:t>
            </a: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Pilot Lines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754949" y="3055691"/>
            <a:ext cx="2106278" cy="2248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Circularity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by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Design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6382891" y="3055691"/>
            <a:ext cx="4821049" cy="38298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noAutofit/>
          </a:bodyPr>
          <a:lstStyle/>
          <a:p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Characterisation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 Quality Control,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Verification</a:t>
            </a:r>
            <a:endParaRPr lang="de-DE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6" name="Grafik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044" y="3558460"/>
            <a:ext cx="681896" cy="688555"/>
          </a:xfrm>
          <a:prstGeom prst="rect">
            <a:avLst/>
          </a:prstGeom>
        </p:spPr>
      </p:pic>
      <p:pic>
        <p:nvPicPr>
          <p:cNvPr id="57" name="Grafik 5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4488" y="4821555"/>
            <a:ext cx="1975084" cy="848939"/>
          </a:xfrm>
          <a:prstGeom prst="rect">
            <a:avLst/>
          </a:prstGeom>
        </p:spPr>
      </p:pic>
      <p:sp>
        <p:nvSpPr>
          <p:cNvPr id="58" name="Textfeld 57"/>
          <p:cNvSpPr txBox="1"/>
          <p:nvPr/>
        </p:nvSpPr>
        <p:spPr>
          <a:xfrm>
            <a:off x="7493355" y="3623453"/>
            <a:ext cx="1778234" cy="578882"/>
          </a:xfrm>
          <a:prstGeom prst="round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Physical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and</a:t>
            </a: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chemical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properties</a:t>
            </a:r>
            <a:endParaRPr lang="de-DE" sz="14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6570262" y="5025177"/>
            <a:ext cx="1299777" cy="817245"/>
          </a:xfrm>
          <a:prstGeom prst="round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Functional</a:t>
            </a: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Performance</a:t>
            </a:r>
          </a:p>
          <a:p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Evaluation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9208583" y="4241419"/>
            <a:ext cx="2253346" cy="340519"/>
          </a:xfrm>
          <a:prstGeom prst="round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Application</a:t>
            </a: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Certification</a:t>
            </a:r>
            <a:endParaRPr lang="de-DE" sz="14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9080397" y="5611708"/>
            <a:ext cx="2381532" cy="340519"/>
          </a:xfrm>
          <a:prstGeom prst="round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Nano-</a:t>
            </a:r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safety</a:t>
            </a: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assessment</a:t>
            </a:r>
            <a:endParaRPr lang="de-DE" sz="14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62" name="Picture 7"/>
          <p:cNvPicPr>
            <a:picLocks noChangeAspect="1" noChangeArrowheads="1"/>
          </p:cNvPicPr>
          <p:nvPr/>
        </p:nvPicPr>
        <p:blipFill rotWithShape="1">
          <a:blip r:embed="rId10" cstate="print"/>
          <a:srcRect t="11" b="12127"/>
          <a:stretch/>
        </p:blipFill>
        <p:spPr bwMode="auto">
          <a:xfrm>
            <a:off x="6377752" y="3729809"/>
            <a:ext cx="1175522" cy="7747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" name="Picture 2" descr="http://www.tuv-at.be/fileadmin/_processed_/b/5/csm_OKbiodegradable_Marine1_f0429a5726.png">
            <a:extLst>
              <a:ext uri="{FF2B5EF4-FFF2-40B4-BE49-F238E27FC236}">
                <a16:creationId xmlns:a16="http://schemas.microsoft.com/office/drawing/2014/main" id="{7CBFD412-E7BB-4F91-B2FD-5D9FF4883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308" y="3698224"/>
            <a:ext cx="1261164" cy="58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Grafik 6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8243" y="4546400"/>
            <a:ext cx="1541099" cy="154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47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1170</Words>
  <Application>Microsoft Office PowerPoint</Application>
  <PresentationFormat>Breitbild</PresentationFormat>
  <Paragraphs>237</Paragraphs>
  <Slides>15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Frutiger LT Com 55 Roman</vt:lpstr>
      <vt:lpstr>Tahoma</vt:lpstr>
      <vt:lpstr>Times New Roman</vt:lpstr>
      <vt:lpstr>Wingdings</vt:lpstr>
      <vt:lpstr>Office Theme</vt:lpstr>
      <vt:lpstr>PowerPoint-Präsentation</vt:lpstr>
      <vt:lpstr>What is an Open Innovation Test Bed?</vt:lpstr>
      <vt:lpstr>PowerPoint-Präsentation</vt:lpstr>
      <vt:lpstr>PowerPoint-Präsentation</vt:lpstr>
      <vt:lpstr>Plastic Waste in Europe</vt:lpstr>
      <vt:lpstr>Materials for a circular plastics economy</vt:lpstr>
      <vt:lpstr>FlexFunction2Sustain OITB Concept</vt:lpstr>
      <vt:lpstr>The FlexFunction2Sustain Ecosystem</vt:lpstr>
      <vt:lpstr>Technical Facilities</vt:lpstr>
      <vt:lpstr>Technical Facilities</vt:lpstr>
      <vt:lpstr>Industrial Use Scenarios</vt:lpstr>
      <vt:lpstr>Why should I use an OITB ?</vt:lpstr>
      <vt:lpstr>Timeline</vt:lpstr>
      <vt:lpstr>2020 – COVID-19 Epidemic Emergency Response</vt:lpstr>
      <vt:lpstr>Thank you very much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Anastasia Grozdanova</dc:creator>
  <cp:lastModifiedBy>Fahlteich, John</cp:lastModifiedBy>
  <cp:revision>83</cp:revision>
  <dcterms:created xsi:type="dcterms:W3CDTF">2020-03-17T08:56:20Z</dcterms:created>
  <dcterms:modified xsi:type="dcterms:W3CDTF">2020-07-08T09:22:05Z</dcterms:modified>
</cp:coreProperties>
</file>